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818_8C48D813.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263" r:id="rId4"/>
    <p:sldMasterId id="2147485271" r:id="rId5"/>
    <p:sldMasterId id="2147485420" r:id="rId6"/>
    <p:sldMasterId id="2147485225" r:id="rId7"/>
    <p:sldMasterId id="2147485313" r:id="rId8"/>
    <p:sldMasterId id="2147485422" r:id="rId9"/>
    <p:sldMasterId id="2147485436" r:id="rId10"/>
    <p:sldMasterId id="2147485464" r:id="rId11"/>
    <p:sldMasterId id="2147485509" r:id="rId12"/>
  </p:sldMasterIdLst>
  <p:notesMasterIdLst>
    <p:notesMasterId r:id="rId53"/>
  </p:notesMasterIdLst>
  <p:handoutMasterIdLst>
    <p:handoutMasterId r:id="rId54"/>
  </p:handoutMasterIdLst>
  <p:sldIdLst>
    <p:sldId id="2017" r:id="rId13"/>
    <p:sldId id="1824" r:id="rId14"/>
    <p:sldId id="2084" r:id="rId15"/>
    <p:sldId id="1853" r:id="rId16"/>
    <p:sldId id="2066" r:id="rId17"/>
    <p:sldId id="2085" r:id="rId18"/>
    <p:sldId id="2086" r:id="rId19"/>
    <p:sldId id="2077" r:id="rId20"/>
    <p:sldId id="2072" r:id="rId21"/>
    <p:sldId id="2087" r:id="rId22"/>
    <p:sldId id="2073" r:id="rId23"/>
    <p:sldId id="2075" r:id="rId24"/>
    <p:sldId id="2100" r:id="rId25"/>
    <p:sldId id="2043" r:id="rId26"/>
    <p:sldId id="2044" r:id="rId27"/>
    <p:sldId id="2079" r:id="rId28"/>
    <p:sldId id="2045" r:id="rId29"/>
    <p:sldId id="2046" r:id="rId30"/>
    <p:sldId id="2048" r:id="rId31"/>
    <p:sldId id="2089" r:id="rId32"/>
    <p:sldId id="2090" r:id="rId33"/>
    <p:sldId id="2091" r:id="rId34"/>
    <p:sldId id="2092" r:id="rId35"/>
    <p:sldId id="2093" r:id="rId36"/>
    <p:sldId id="2094" r:id="rId37"/>
    <p:sldId id="2095" r:id="rId38"/>
    <p:sldId id="2096" r:id="rId39"/>
    <p:sldId id="2097" r:id="rId40"/>
    <p:sldId id="2098" r:id="rId41"/>
    <p:sldId id="2099" r:id="rId42"/>
    <p:sldId id="1953" r:id="rId43"/>
    <p:sldId id="2080" r:id="rId44"/>
    <p:sldId id="2081" r:id="rId45"/>
    <p:sldId id="2082" r:id="rId46"/>
    <p:sldId id="2083" r:id="rId47"/>
    <p:sldId id="1852" r:id="rId48"/>
    <p:sldId id="2018" r:id="rId49"/>
    <p:sldId id="2103" r:id="rId50"/>
    <p:sldId id="2101" r:id="rId51"/>
    <p:sldId id="2102" r:id="rId52"/>
  </p:sldIdLst>
  <p:sldSz cx="24387175" cy="13716000"/>
  <p:notesSz cx="7010400" cy="9296400"/>
  <p:defaultTextStyle>
    <a:defPPr>
      <a:defRPr lang="en-US"/>
    </a:defPPr>
    <a:lvl1pPr algn="l" defTabSz="1088448" rtl="0" fontAlgn="base">
      <a:spcBef>
        <a:spcPct val="0"/>
      </a:spcBef>
      <a:spcAft>
        <a:spcPct val="0"/>
      </a:spcAft>
      <a:defRPr kern="1200">
        <a:solidFill>
          <a:schemeClr val="tx1"/>
        </a:solidFill>
        <a:latin typeface="Lucida Grande" charset="0"/>
        <a:ea typeface="MS PGothic" charset="0"/>
        <a:cs typeface="MS PGothic" charset="0"/>
      </a:defRPr>
    </a:lvl1pPr>
    <a:lvl2pPr marL="1088448" algn="l" defTabSz="1088448" rtl="0" fontAlgn="base">
      <a:spcBef>
        <a:spcPct val="0"/>
      </a:spcBef>
      <a:spcAft>
        <a:spcPct val="0"/>
      </a:spcAft>
      <a:defRPr kern="1200">
        <a:solidFill>
          <a:schemeClr val="tx1"/>
        </a:solidFill>
        <a:latin typeface="Lucida Grande" charset="0"/>
        <a:ea typeface="MS PGothic" charset="0"/>
        <a:cs typeface="MS PGothic" charset="0"/>
      </a:defRPr>
    </a:lvl2pPr>
    <a:lvl3pPr marL="2176894" algn="l" defTabSz="1088448" rtl="0" fontAlgn="base">
      <a:spcBef>
        <a:spcPct val="0"/>
      </a:spcBef>
      <a:spcAft>
        <a:spcPct val="0"/>
      </a:spcAft>
      <a:defRPr kern="1200">
        <a:solidFill>
          <a:schemeClr val="tx1"/>
        </a:solidFill>
        <a:latin typeface="Lucida Grande" charset="0"/>
        <a:ea typeface="MS PGothic" charset="0"/>
        <a:cs typeface="MS PGothic" charset="0"/>
      </a:defRPr>
    </a:lvl3pPr>
    <a:lvl4pPr marL="3265343" algn="l" defTabSz="1088448" rtl="0" fontAlgn="base">
      <a:spcBef>
        <a:spcPct val="0"/>
      </a:spcBef>
      <a:spcAft>
        <a:spcPct val="0"/>
      </a:spcAft>
      <a:defRPr kern="1200">
        <a:solidFill>
          <a:schemeClr val="tx1"/>
        </a:solidFill>
        <a:latin typeface="Lucida Grande" charset="0"/>
        <a:ea typeface="MS PGothic" charset="0"/>
        <a:cs typeface="MS PGothic" charset="0"/>
      </a:defRPr>
    </a:lvl4pPr>
    <a:lvl5pPr marL="4353789" algn="l" defTabSz="1088448" rtl="0" fontAlgn="base">
      <a:spcBef>
        <a:spcPct val="0"/>
      </a:spcBef>
      <a:spcAft>
        <a:spcPct val="0"/>
      </a:spcAft>
      <a:defRPr kern="1200">
        <a:solidFill>
          <a:schemeClr val="tx1"/>
        </a:solidFill>
        <a:latin typeface="Lucida Grande" charset="0"/>
        <a:ea typeface="MS PGothic" charset="0"/>
        <a:cs typeface="MS PGothic" charset="0"/>
      </a:defRPr>
    </a:lvl5pPr>
    <a:lvl6pPr marL="5442237" algn="l" defTabSz="1088448" rtl="0" eaLnBrk="1" latinLnBrk="0" hangingPunct="1">
      <a:defRPr kern="1200">
        <a:solidFill>
          <a:schemeClr val="tx1"/>
        </a:solidFill>
        <a:latin typeface="Lucida Grande" charset="0"/>
        <a:ea typeface="MS PGothic" charset="0"/>
        <a:cs typeface="MS PGothic" charset="0"/>
      </a:defRPr>
    </a:lvl6pPr>
    <a:lvl7pPr marL="6530683" algn="l" defTabSz="1088448" rtl="0" eaLnBrk="1" latinLnBrk="0" hangingPunct="1">
      <a:defRPr kern="1200">
        <a:solidFill>
          <a:schemeClr val="tx1"/>
        </a:solidFill>
        <a:latin typeface="Lucida Grande" charset="0"/>
        <a:ea typeface="MS PGothic" charset="0"/>
        <a:cs typeface="MS PGothic" charset="0"/>
      </a:defRPr>
    </a:lvl7pPr>
    <a:lvl8pPr marL="7619129" algn="l" defTabSz="1088448" rtl="0" eaLnBrk="1" latinLnBrk="0" hangingPunct="1">
      <a:defRPr kern="1200">
        <a:solidFill>
          <a:schemeClr val="tx1"/>
        </a:solidFill>
        <a:latin typeface="Lucida Grande" charset="0"/>
        <a:ea typeface="MS PGothic" charset="0"/>
        <a:cs typeface="MS PGothic" charset="0"/>
      </a:defRPr>
    </a:lvl8pPr>
    <a:lvl9pPr marL="8707578" algn="l" defTabSz="1088448" rtl="0" eaLnBrk="1" latinLnBrk="0" hangingPunct="1">
      <a:defRPr kern="1200">
        <a:solidFill>
          <a:schemeClr val="tx1"/>
        </a:solidFill>
        <a:latin typeface="Lucida Grande" charset="0"/>
        <a:ea typeface="MS PGothic" charset="0"/>
        <a:cs typeface="MS PGothic" charset="0"/>
      </a:defRPr>
    </a:lvl9pPr>
  </p:defaultTextStyle>
  <p:extLst>
    <p:ext uri="{EFAFB233-063F-42B5-8137-9DF3F51BA10A}">
      <p15:sldGuideLst xmlns:p15="http://schemas.microsoft.com/office/powerpoint/2012/main">
        <p15:guide id="1" orient="horz" pos="7368" userDrawn="1">
          <p15:clr>
            <a:srgbClr val="A4A3A4"/>
          </p15:clr>
        </p15:guide>
        <p15:guide id="2" pos="768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AF1"/>
    <a:srgbClr val="ADC0F3"/>
    <a:srgbClr val="46166B"/>
    <a:srgbClr val="F7F4CD"/>
    <a:srgbClr val="8FBBEF"/>
    <a:srgbClr val="00399C"/>
    <a:srgbClr val="00397E"/>
    <a:srgbClr val="000000"/>
    <a:srgbClr val="003988"/>
    <a:srgbClr val="0039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84"/>
    <p:restoredTop sz="93967"/>
  </p:normalViewPr>
  <p:slideViewPr>
    <p:cSldViewPr snapToGrid="0">
      <p:cViewPr varScale="1">
        <p:scale>
          <a:sx n="41" d="100"/>
          <a:sy n="41" d="100"/>
        </p:scale>
        <p:origin x="437" y="34"/>
      </p:cViewPr>
      <p:guideLst>
        <p:guide orient="horz" pos="7368"/>
        <p:guide pos="7681"/>
      </p:guideLst>
    </p:cSldViewPr>
  </p:slideViewPr>
  <p:notesTextViewPr>
    <p:cViewPr>
      <p:scale>
        <a:sx n="1" d="1"/>
        <a:sy n="1" d="1"/>
      </p:scale>
      <p:origin x="0" y="0"/>
    </p:cViewPr>
  </p:notesTextViewPr>
  <p:sorterViewPr>
    <p:cViewPr varScale="1">
      <p:scale>
        <a:sx n="1" d="1"/>
        <a:sy n="1" d="1"/>
      </p:scale>
      <p:origin x="0" y="-11136"/>
    </p:cViewPr>
  </p:sorter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1.6949152542372881E-2"/>
          <c:y val="4.3478260869565216E-2"/>
          <c:w val="0.96610169491525422"/>
          <c:h val="0.84237179048271138"/>
        </c:manualLayout>
      </c:layout>
      <c:barChart>
        <c:barDir val="col"/>
        <c:grouping val="clustered"/>
        <c:varyColors val="0"/>
        <c:ser>
          <c:idx val="0"/>
          <c:order val="0"/>
          <c:tx>
            <c:strRef>
              <c:f>Sheet1!$B$1</c:f>
              <c:strCache>
                <c:ptCount val="1"/>
                <c:pt idx="0">
                  <c:v>RVUs</c:v>
                </c:pt>
              </c:strCache>
            </c:strRef>
          </c:tx>
          <c:spPr>
            <a:solidFill>
              <a:schemeClr val="accent4"/>
            </a:solidFill>
            <a:ln>
              <a:solidFill>
                <a:schemeClr val="accent4"/>
              </a:solidFill>
            </a:ln>
          </c:spPr>
          <c:invertIfNegative val="0"/>
          <c:dLbls>
            <c:dLbl>
              <c:idx val="0"/>
              <c:layout>
                <c:manualLayout>
                  <c:x val="1.4847797338121641E-3"/>
                  <c:y val="3.1400205409105406E-3"/>
                </c:manualLayout>
              </c:layout>
              <c:tx>
                <c:rich>
                  <a:bodyPr/>
                  <a:lstStyle/>
                  <a:p>
                    <a:r>
                      <a:rPr lang="en-AT" sz="3600"/>
                      <a:t>0.35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773-48E1-8503-E4AC154A8BC8}"/>
                </c:ext>
              </c:extLst>
            </c:dLbl>
            <c:dLbl>
              <c:idx val="1"/>
              <c:layout>
                <c:manualLayout>
                  <c:x val="2.8248261244297055E-17"/>
                  <c:y val="3.0192856327741643E-3"/>
                </c:manualLayout>
              </c:layout>
              <c:tx>
                <c:rich>
                  <a:bodyPr/>
                  <a:lstStyle/>
                  <a:p>
                    <a:r>
                      <a:rPr lang="en-AT" sz="4000"/>
                      <a:t>1.24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773-48E1-8503-E4AC154A8BC8}"/>
                </c:ext>
              </c:extLst>
            </c:dLbl>
            <c:dLbl>
              <c:idx val="2"/>
              <c:layout>
                <c:manualLayout>
                  <c:x val="0"/>
                  <c:y val="-5.9178363574119517E-3"/>
                </c:manualLayout>
              </c:layout>
              <c:tx>
                <c:rich>
                  <a:bodyPr/>
                  <a:lstStyle/>
                  <a:p>
                    <a:r>
                      <a:rPr lang="en-AT" sz="4000"/>
                      <a:t>2.13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773-48E1-8503-E4AC154A8BC8}"/>
                </c:ext>
              </c:extLst>
            </c:dLbl>
            <c:dLbl>
              <c:idx val="3"/>
              <c:layout>
                <c:manualLayout>
                  <c:x val="0"/>
                  <c:y val="-2.6570809083647151E-3"/>
                </c:manualLayout>
              </c:layout>
              <c:tx>
                <c:rich>
                  <a:bodyPr/>
                  <a:lstStyle/>
                  <a:p>
                    <a:r>
                      <a:rPr lang="en-AT" sz="4000" dirty="0"/>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773-48E1-8503-E4AC154A8BC8}"/>
                </c:ext>
              </c:extLst>
            </c:dLbl>
            <c:dLbl>
              <c:idx val="4"/>
              <c:layout>
                <c:manualLayout>
                  <c:x val="4.7904191616766501E-3"/>
                  <c:y val="3.56714785651794E-3"/>
                </c:manualLayout>
              </c:layout>
              <c:tx>
                <c:rich>
                  <a:bodyPr/>
                  <a:lstStyle/>
                  <a:p>
                    <a:r>
                      <a:rPr lang="en-AT" sz="4000"/>
                      <a:t>5.21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773-48E1-8503-E4AC154A8BC8}"/>
                </c:ext>
              </c:extLst>
            </c:dLbl>
            <c:dLbl>
              <c:idx val="5"/>
              <c:layout>
                <c:manualLayout>
                  <c:x val="6.38722554890219E-3"/>
                  <c:y val="8.42016622922135E-3"/>
                </c:manualLayout>
              </c:layout>
              <c:tx>
                <c:rich>
                  <a:bodyPr/>
                  <a:lstStyle/>
                  <a:p>
                    <a:r>
                      <a:rPr lang="en-US"/>
                      <a:t>6.33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773-48E1-8503-E4AC154A8BC8}"/>
                </c:ext>
              </c:extLst>
            </c:dLbl>
            <c:spPr>
              <a:noFill/>
              <a:ln>
                <a:noFill/>
              </a:ln>
              <a:effectLst/>
            </c:spPr>
            <c:txPr>
              <a:bodyPr/>
              <a:lstStyle/>
              <a:p>
                <a:pPr>
                  <a:defRPr b="1">
                    <a:latin typeface="Century Gothic" panose="020B0502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99281</c:v>
                </c:pt>
                <c:pt idx="1">
                  <c:v>99282</c:v>
                </c:pt>
                <c:pt idx="2">
                  <c:v>99283</c:v>
                </c:pt>
                <c:pt idx="3">
                  <c:v>99284</c:v>
                </c:pt>
                <c:pt idx="4">
                  <c:v>99285</c:v>
                </c:pt>
              </c:numCache>
            </c:numRef>
          </c:cat>
          <c:val>
            <c:numRef>
              <c:f>Sheet1!$B$2:$B$6</c:f>
              <c:numCache>
                <c:formatCode>"$"#,##0.00_);[Red]\("$"#,##0.00\)</c:formatCode>
                <c:ptCount val="5"/>
                <c:pt idx="0">
                  <c:v>0.35</c:v>
                </c:pt>
                <c:pt idx="1">
                  <c:v>1.24</c:v>
                </c:pt>
                <c:pt idx="2">
                  <c:v>2.13</c:v>
                </c:pt>
                <c:pt idx="3">
                  <c:v>3.58</c:v>
                </c:pt>
                <c:pt idx="4">
                  <c:v>5.21</c:v>
                </c:pt>
              </c:numCache>
            </c:numRef>
          </c:val>
          <c:extLst>
            <c:ext xmlns:c16="http://schemas.microsoft.com/office/drawing/2014/chart" uri="{C3380CC4-5D6E-409C-BE32-E72D297353CC}">
              <c16:uniqueId val="{00000006-7773-48E1-8503-E4AC154A8BC8}"/>
            </c:ext>
          </c:extLst>
        </c:ser>
        <c:dLbls>
          <c:showLegendKey val="0"/>
          <c:showVal val="0"/>
          <c:showCatName val="0"/>
          <c:showSerName val="0"/>
          <c:showPercent val="0"/>
          <c:showBubbleSize val="0"/>
        </c:dLbls>
        <c:gapWidth val="150"/>
        <c:axId val="131660800"/>
        <c:axId val="131670784"/>
      </c:barChart>
      <c:catAx>
        <c:axId val="131660800"/>
        <c:scaling>
          <c:orientation val="minMax"/>
        </c:scaling>
        <c:delete val="0"/>
        <c:axPos val="b"/>
        <c:numFmt formatCode="General" sourceLinked="1"/>
        <c:majorTickMark val="out"/>
        <c:minorTickMark val="none"/>
        <c:tickLblPos val="nextTo"/>
        <c:txPr>
          <a:bodyPr/>
          <a:lstStyle/>
          <a:p>
            <a:pPr>
              <a:defRPr sz="3600">
                <a:latin typeface="Century Gothic" panose="020B0502020202020204" pitchFamily="34" charset="0"/>
              </a:defRPr>
            </a:pPr>
            <a:endParaRPr lang="en-US"/>
          </a:p>
        </c:txPr>
        <c:crossAx val="131670784"/>
        <c:crosses val="autoZero"/>
        <c:auto val="1"/>
        <c:lblAlgn val="ctr"/>
        <c:lblOffset val="100"/>
        <c:noMultiLvlLbl val="0"/>
      </c:catAx>
      <c:valAx>
        <c:axId val="131670784"/>
        <c:scaling>
          <c:orientation val="minMax"/>
        </c:scaling>
        <c:delete val="1"/>
        <c:axPos val="l"/>
        <c:majorGridlines/>
        <c:numFmt formatCode="&quot;$&quot;#,##0.00_);[Red]\(&quot;$&quot;#,##0.00\)" sourceLinked="1"/>
        <c:majorTickMark val="out"/>
        <c:minorTickMark val="none"/>
        <c:tickLblPos val="nextTo"/>
        <c:crossAx val="131660800"/>
        <c:crosses val="autoZero"/>
        <c:crossBetween val="between"/>
      </c:valAx>
      <c:spPr>
        <a:solidFill>
          <a:schemeClr val="bg1"/>
        </a:solidFill>
      </c:spPr>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5.6041018440765908E-2"/>
          <c:y val="1.594491664757728E-2"/>
          <c:w val="0.93760381451955965"/>
          <c:h val="0.86770535757188938"/>
        </c:manualLayout>
      </c:layout>
      <c:barChart>
        <c:barDir val="col"/>
        <c:grouping val="clustered"/>
        <c:varyColors val="0"/>
        <c:ser>
          <c:idx val="0"/>
          <c:order val="0"/>
          <c:tx>
            <c:strRef>
              <c:f>Sheet1!$B$1</c:f>
              <c:strCache>
                <c:ptCount val="1"/>
                <c:pt idx="0">
                  <c:v>RVUs</c:v>
                </c:pt>
              </c:strCache>
            </c:strRef>
          </c:tx>
          <c:spPr>
            <a:solidFill>
              <a:schemeClr val="accent4"/>
            </a:solidFill>
            <a:ln>
              <a:solidFill>
                <a:schemeClr val="accent4"/>
              </a:solidFill>
            </a:ln>
          </c:spPr>
          <c:invertIfNegative val="0"/>
          <c:dLbls>
            <c:dLbl>
              <c:idx val="0"/>
              <c:layout>
                <c:manualLayout>
                  <c:x val="-1.59693212001194E-3"/>
                  <c:y val="-5.5555555555556599E-3"/>
                </c:manualLayout>
              </c:layout>
              <c:tx>
                <c:rich>
                  <a:bodyPr/>
                  <a:lstStyle/>
                  <a:p>
                    <a:r>
                      <a:rPr lang="en-US" dirty="0"/>
                      <a:t>$11.86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804-4964-A857-DC85D91D65B0}"/>
                </c:ext>
              </c:extLst>
            </c:dLbl>
            <c:dLbl>
              <c:idx val="1"/>
              <c:layout>
                <c:manualLayout>
                  <c:x val="0"/>
                  <c:y val="-2.7777777777777801E-3"/>
                </c:manualLayout>
              </c:layout>
              <c:tx>
                <c:rich>
                  <a:bodyPr/>
                  <a:lstStyle/>
                  <a:p>
                    <a:r>
                      <a:rPr lang="en-US" dirty="0"/>
                      <a:t>$42.02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804-4964-A857-DC85D91D65B0}"/>
                </c:ext>
              </c:extLst>
            </c:dLbl>
            <c:dLbl>
              <c:idx val="2"/>
              <c:layout>
                <c:manualLayout>
                  <c:x val="0"/>
                  <c:y val="2.7777777777777801E-3"/>
                </c:manualLayout>
              </c:layout>
              <c:tx>
                <c:rich>
                  <a:bodyPr/>
                  <a:lstStyle/>
                  <a:p>
                    <a:r>
                      <a:rPr lang="en-US" dirty="0"/>
                      <a:t>$72.18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804-4964-A857-DC85D91D65B0}"/>
                </c:ext>
              </c:extLst>
            </c:dLbl>
            <c:dLbl>
              <c:idx val="3"/>
              <c:layout>
                <c:manualLayout>
                  <c:x val="-9.9953146962361399E-3"/>
                  <c:y val="-1.1501271371178937E-2"/>
                </c:manualLayout>
              </c:layout>
              <c:tx>
                <c:rich>
                  <a:bodyPr/>
                  <a:lstStyle/>
                  <a:p>
                    <a:r>
                      <a:rPr lang="en-US" dirty="0"/>
                      <a:t>$121.32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804-4964-A857-DC85D91D65B0}"/>
                </c:ext>
              </c:extLst>
            </c:dLbl>
            <c:dLbl>
              <c:idx val="4"/>
              <c:layout>
                <c:manualLayout>
                  <c:x val="4.7904191616766501E-3"/>
                  <c:y val="3.56714785651794E-3"/>
                </c:manualLayout>
              </c:layout>
              <c:tx>
                <c:rich>
                  <a:bodyPr/>
                  <a:lstStyle/>
                  <a:p>
                    <a:r>
                      <a:rPr lang="en-US" dirty="0"/>
                      <a:t>$176.55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804-4964-A857-DC85D91D65B0}"/>
                </c:ext>
              </c:extLst>
            </c:dLbl>
            <c:dLbl>
              <c:idx val="5"/>
              <c:layout>
                <c:manualLayout>
                  <c:x val="-7.4803149606300339E-3"/>
                  <c:y val="8.4201757389022018E-3"/>
                </c:manualLayout>
              </c:layout>
              <c:tx>
                <c:rich>
                  <a:bodyPr/>
                  <a:lstStyle/>
                  <a:p>
                    <a:r>
                      <a:rPr lang="en-AT" dirty="0"/>
                      <a:t>$21</a:t>
                    </a:r>
                    <a:r>
                      <a:rPr lang="en-AT"/>
                      <a:t>7.67 </a:t>
                    </a:r>
                    <a:endParaRPr lang="en-AT"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804-4964-A857-DC85D91D65B0}"/>
                </c:ext>
              </c:extLst>
            </c:dLbl>
            <c:spPr>
              <a:noFill/>
              <a:ln>
                <a:noFill/>
              </a:ln>
              <a:effectLst/>
            </c:spPr>
            <c:txPr>
              <a:bodyPr/>
              <a:lstStyle/>
              <a:p>
                <a:pPr>
                  <a:defRPr sz="3600" b="1">
                    <a:solidFill>
                      <a:schemeClr val="tx1">
                        <a:lumMod val="75000"/>
                      </a:schemeClr>
                    </a:solidFill>
                    <a:latin typeface="Century Gothic" panose="020B0502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Sheet1!$A$2:$A$6</c:f>
              <c:numCache>
                <c:formatCode>General</c:formatCode>
                <c:ptCount val="5"/>
                <c:pt idx="0">
                  <c:v>99281</c:v>
                </c:pt>
                <c:pt idx="1">
                  <c:v>99282</c:v>
                </c:pt>
                <c:pt idx="2">
                  <c:v>99283</c:v>
                </c:pt>
                <c:pt idx="3">
                  <c:v>99284</c:v>
                </c:pt>
                <c:pt idx="4">
                  <c:v>99285</c:v>
                </c:pt>
              </c:numCache>
            </c:numRef>
          </c:cat>
          <c:val>
            <c:numRef>
              <c:f>Sheet1!$B$2:$B$6</c:f>
              <c:numCache>
                <c:formatCode>"$"#,##0.00_);[Red]\("$"#,##0.00\)</c:formatCode>
                <c:ptCount val="5"/>
                <c:pt idx="0">
                  <c:v>11.86</c:v>
                </c:pt>
                <c:pt idx="1">
                  <c:v>42.02</c:v>
                </c:pt>
                <c:pt idx="2">
                  <c:v>72.180000000000007</c:v>
                </c:pt>
                <c:pt idx="3">
                  <c:v>121.32</c:v>
                </c:pt>
                <c:pt idx="4">
                  <c:v>176.55</c:v>
                </c:pt>
              </c:numCache>
            </c:numRef>
          </c:val>
          <c:extLst>
            <c:ext xmlns:c16="http://schemas.microsoft.com/office/drawing/2014/chart" uri="{C3380CC4-5D6E-409C-BE32-E72D297353CC}">
              <c16:uniqueId val="{00000006-E804-4964-A857-DC85D91D65B0}"/>
            </c:ext>
          </c:extLst>
        </c:ser>
        <c:ser>
          <c:idx val="1"/>
          <c:order val="1"/>
          <c:tx>
            <c:strRef>
              <c:f>Sheet1!$C$1</c:f>
              <c:strCache>
                <c:ptCount val="1"/>
                <c:pt idx="0">
                  <c:v>Column1</c:v>
                </c:pt>
              </c:strCache>
            </c:strRef>
          </c:tx>
          <c:spPr>
            <a:solidFill>
              <a:schemeClr val="accent5"/>
            </a:solidFill>
          </c:spPr>
          <c:invertIfNegative val="0"/>
          <c:dLbls>
            <c:dLbl>
              <c:idx val="3"/>
              <c:layout>
                <c:manualLayout>
                  <c:x val="1.874121505544276E-2"/>
                  <c:y val="5.9457450761798043E-3"/>
                </c:manualLayout>
              </c:layout>
              <c:tx>
                <c:rich>
                  <a:bodyPr wrap="square" lIns="38100" tIns="19050" rIns="38100" bIns="19050" anchor="ctr">
                    <a:spAutoFit/>
                  </a:bodyPr>
                  <a:lstStyle/>
                  <a:p>
                    <a:pPr>
                      <a:defRPr sz="3600" b="1">
                        <a:latin typeface="Century Gothic" panose="020B0502020202020204" pitchFamily="34" charset="0"/>
                      </a:defRPr>
                    </a:pPr>
                    <a:fld id="{AAFA23A3-967F-4E60-AA74-27A6FEAC87C1}" type="VALUE">
                      <a:rPr lang="en-US" sz="3600" b="1">
                        <a:latin typeface="Century Gothic" panose="020B0502020202020204" pitchFamily="34" charset="0"/>
                      </a:rPr>
                      <a:pPr>
                        <a:defRPr sz="3600" b="1">
                          <a:latin typeface="Century Gothic" panose="020B050202020202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05C-4E3B-B3C5-82230D931808}"/>
                </c:ext>
              </c:extLst>
            </c:dLbl>
            <c:spPr>
              <a:noFill/>
              <a:ln>
                <a:noFill/>
              </a:ln>
              <a:effectLst/>
            </c:spPr>
            <c:txPr>
              <a:bodyPr wrap="square" lIns="38100" tIns="19050" rIns="38100" bIns="19050" anchor="ctr">
                <a:spAutoFit/>
              </a:bodyPr>
              <a:lstStyle/>
              <a:p>
                <a:pPr>
                  <a:defRPr sz="3600" b="0">
                    <a:latin typeface="Century Gothic" panose="020B0502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Sheet1!$A$2:$A$6</c:f>
              <c:numCache>
                <c:formatCode>General</c:formatCode>
                <c:ptCount val="5"/>
                <c:pt idx="0">
                  <c:v>99281</c:v>
                </c:pt>
                <c:pt idx="1">
                  <c:v>99282</c:v>
                </c:pt>
                <c:pt idx="2">
                  <c:v>99283</c:v>
                </c:pt>
                <c:pt idx="3">
                  <c:v>99284</c:v>
                </c:pt>
                <c:pt idx="4">
                  <c:v>99285</c:v>
                </c:pt>
              </c:numCache>
            </c:numRef>
          </c:cat>
          <c:val>
            <c:numRef>
              <c:f>Sheet1!$C$2:$C$6</c:f>
              <c:numCache>
                <c:formatCode>General</c:formatCode>
                <c:ptCount val="5"/>
                <c:pt idx="3" formatCode="&quot;$&quot;#,##0.00_);[Red]\(&quot;$&quot;#,##0.00\)">
                  <c:v>116.57</c:v>
                </c:pt>
              </c:numCache>
            </c:numRef>
          </c:val>
          <c:extLst>
            <c:ext xmlns:c16="http://schemas.microsoft.com/office/drawing/2014/chart" uri="{C3380CC4-5D6E-409C-BE32-E72D297353CC}">
              <c16:uniqueId val="{00000000-E05C-4E3B-B3C5-82230D931808}"/>
            </c:ext>
          </c:extLst>
        </c:ser>
        <c:dLbls>
          <c:showLegendKey val="0"/>
          <c:showVal val="0"/>
          <c:showCatName val="0"/>
          <c:showSerName val="0"/>
          <c:showPercent val="0"/>
          <c:showBubbleSize val="0"/>
        </c:dLbls>
        <c:gapWidth val="150"/>
        <c:axId val="6494848"/>
        <c:axId val="6500736"/>
      </c:barChart>
      <c:catAx>
        <c:axId val="6494848"/>
        <c:scaling>
          <c:orientation val="minMax"/>
        </c:scaling>
        <c:delete val="0"/>
        <c:axPos val="b"/>
        <c:numFmt formatCode="General" sourceLinked="1"/>
        <c:majorTickMark val="out"/>
        <c:minorTickMark val="none"/>
        <c:tickLblPos val="nextTo"/>
        <c:txPr>
          <a:bodyPr/>
          <a:lstStyle/>
          <a:p>
            <a:pPr>
              <a:defRPr sz="3600">
                <a:solidFill>
                  <a:schemeClr val="tx1">
                    <a:lumMod val="75000"/>
                  </a:schemeClr>
                </a:solidFill>
                <a:latin typeface="Century Gothic" panose="020B0502020202020204" pitchFamily="34" charset="0"/>
              </a:defRPr>
            </a:pPr>
            <a:endParaRPr lang="en-US"/>
          </a:p>
        </c:txPr>
        <c:crossAx val="6500736"/>
        <c:crosses val="autoZero"/>
        <c:auto val="1"/>
        <c:lblAlgn val="ctr"/>
        <c:lblOffset val="100"/>
        <c:noMultiLvlLbl val="0"/>
      </c:catAx>
      <c:valAx>
        <c:axId val="6500736"/>
        <c:scaling>
          <c:orientation val="minMax"/>
        </c:scaling>
        <c:delete val="1"/>
        <c:axPos val="l"/>
        <c:majorGridlines/>
        <c:numFmt formatCode="&quot;$&quot;#,##0.00_);[Red]\(&quot;$&quot;#,##0.00\)" sourceLinked="1"/>
        <c:majorTickMark val="out"/>
        <c:minorTickMark val="none"/>
        <c:tickLblPos val="nextTo"/>
        <c:crossAx val="6494848"/>
        <c:crosses val="autoZero"/>
        <c:crossBetween val="between"/>
      </c:valAx>
      <c:spPr>
        <a:solidFill>
          <a:schemeClr val="bg1"/>
        </a:solidFill>
      </c:spPr>
    </c:plotArea>
    <c:plotVisOnly val="1"/>
    <c:dispBlanksAs val="gap"/>
    <c:showDLblsOverMax val="0"/>
  </c:chart>
  <c:spPr>
    <a:ln>
      <a:noFill/>
    </a:ln>
  </c:spPr>
  <c:txPr>
    <a:bodyPr/>
    <a:lstStyle/>
    <a:p>
      <a:pPr>
        <a:defRPr sz="1800"/>
      </a:pPr>
      <a:endParaRPr lang="en-US"/>
    </a:p>
  </c:txPr>
  <c:externalData r:id="rId1">
    <c:autoUpdate val="0"/>
  </c:externalData>
  <c:userShapes r:id="rId2"/>
</c:chartSpace>
</file>

<file path=ppt/comments/modernComment_818_8C48D813.xml><?xml version="1.0" encoding="utf-8"?>
<p188:cmLst xmlns:a="http://schemas.openxmlformats.org/drawingml/2006/main" xmlns:r="http://schemas.openxmlformats.org/officeDocument/2006/relationships" xmlns:p188="http://schemas.microsoft.com/office/powerpoint/2018/8/main">
  <p188:cm id="{DC1D5838-2F2A-1443-B58A-51FE85C8BE66}" authorId="{42154658-10EC-FFAA-7947-CC9464E3381D}" created="2022-12-16T14:29:55.872">
    <ac:deMkLst xmlns:ac="http://schemas.microsoft.com/office/drawing/2013/main/command">
      <pc:docMk xmlns:pc="http://schemas.microsoft.com/office/powerpoint/2013/main/command"/>
      <pc:sldMk xmlns:pc="http://schemas.microsoft.com/office/powerpoint/2013/main/command" cId="2169107155" sldId="1308"/>
      <ac:graphicFrameMk id="6" creationId="{00000000-0000-0000-0000-000000000000}"/>
    </ac:deMkLst>
    <p188:txBody>
      <a:bodyPr/>
      <a:lstStyle/>
      <a:p>
        <a:r>
          <a:rPr lang="en-US"/>
          <a:t>I am not sure where the white text (-4.6%) was supposed to be.</a:t>
        </a:r>
      </a:p>
    </p188:txBody>
  </p188:cm>
</p188:cmLst>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CEAAD-C596-4D08-ACC6-34E4F70D018B}" type="doc">
      <dgm:prSet loTypeId="urn:microsoft.com/office/officeart/2005/8/layout/hProcess9" loCatId="process" qsTypeId="urn:microsoft.com/office/officeart/2005/8/quickstyle/simple1" qsCatId="simple" csTypeId="urn:microsoft.com/office/officeart/2005/8/colors/accent5_2" csCatId="accent5" phldr="1"/>
      <dgm:spPr/>
    </dgm:pt>
    <dgm:pt modelId="{A26CF794-A9EA-49F7-A954-A4D1FB106385}">
      <dgm:prSet phldrT="[Text]"/>
      <dgm:spPr/>
      <dgm:t>
        <a:bodyPr/>
        <a:lstStyle/>
        <a:p>
          <a:r>
            <a:rPr lang="en-US">
              <a:latin typeface="Century Gothic"/>
            </a:rPr>
            <a:t>BBA 1997</a:t>
          </a:r>
        </a:p>
        <a:p>
          <a:pPr rtl="0"/>
          <a:r>
            <a:rPr lang="en-US">
              <a:latin typeface="Century Gothic"/>
            </a:rPr>
            <a:t>SGR Formula </a:t>
          </a:r>
        </a:p>
      </dgm:t>
    </dgm:pt>
    <dgm:pt modelId="{2BDD5174-8C83-4502-91BA-E1172D3EF11B}" type="parTrans" cxnId="{59976690-BDE9-4D6C-84F5-73F73D84534D}">
      <dgm:prSet/>
      <dgm:spPr/>
      <dgm:t>
        <a:bodyPr/>
        <a:lstStyle/>
        <a:p>
          <a:endParaRPr lang="en-US"/>
        </a:p>
      </dgm:t>
    </dgm:pt>
    <dgm:pt modelId="{82F4B750-35D4-4F0A-8FED-BB2B6D915D33}" type="sibTrans" cxnId="{59976690-BDE9-4D6C-84F5-73F73D84534D}">
      <dgm:prSet/>
      <dgm:spPr/>
      <dgm:t>
        <a:bodyPr/>
        <a:lstStyle/>
        <a:p>
          <a:endParaRPr lang="en-US"/>
        </a:p>
      </dgm:t>
    </dgm:pt>
    <dgm:pt modelId="{7A558E05-A70A-4975-BF05-9B6F3F7EB239}">
      <dgm:prSet phldrT="[Text]"/>
      <dgm:spPr/>
      <dgm:t>
        <a:bodyPr/>
        <a:lstStyle/>
        <a:p>
          <a:r>
            <a:rPr lang="en-US">
              <a:latin typeface="Century Gothic"/>
            </a:rPr>
            <a:t>MACRA 2015</a:t>
          </a:r>
        </a:p>
        <a:p>
          <a:r>
            <a:rPr lang="en-US">
              <a:latin typeface="Century Gothic"/>
            </a:rPr>
            <a:t>Repeals SGR</a:t>
          </a:r>
        </a:p>
        <a:p>
          <a:r>
            <a:rPr lang="en-US">
              <a:latin typeface="Century Gothic"/>
            </a:rPr>
            <a:t>MIPS</a:t>
          </a:r>
        </a:p>
      </dgm:t>
    </dgm:pt>
    <dgm:pt modelId="{07A6C729-6C50-4D2A-9191-C2CA7525A5F7}" type="parTrans" cxnId="{06164193-F6B1-4209-90C6-3BFDBAC8F933}">
      <dgm:prSet/>
      <dgm:spPr/>
      <dgm:t>
        <a:bodyPr/>
        <a:lstStyle/>
        <a:p>
          <a:endParaRPr lang="en-US"/>
        </a:p>
      </dgm:t>
    </dgm:pt>
    <dgm:pt modelId="{124BD073-0486-4680-B857-3EE567DDEBF6}" type="sibTrans" cxnId="{06164193-F6B1-4209-90C6-3BFDBAC8F933}">
      <dgm:prSet/>
      <dgm:spPr/>
      <dgm:t>
        <a:bodyPr/>
        <a:lstStyle/>
        <a:p>
          <a:endParaRPr lang="en-US"/>
        </a:p>
      </dgm:t>
    </dgm:pt>
    <dgm:pt modelId="{B236E355-82BA-4452-8B20-251D2AE9EED0}">
      <dgm:prSet phldrT="[Text]"/>
      <dgm:spPr/>
      <dgm:t>
        <a:bodyPr/>
        <a:lstStyle/>
        <a:p>
          <a:r>
            <a:rPr lang="en-US">
              <a:latin typeface="Century Gothic"/>
            </a:rPr>
            <a:t>2021 Budget Neutrality Triggered</a:t>
          </a:r>
        </a:p>
      </dgm:t>
    </dgm:pt>
    <dgm:pt modelId="{4A6A9419-8292-4538-B3DD-9B48519AAFAA}" type="parTrans" cxnId="{B38C9ED7-C741-4E80-A2CD-48A0F24A97D4}">
      <dgm:prSet/>
      <dgm:spPr/>
      <dgm:t>
        <a:bodyPr/>
        <a:lstStyle/>
        <a:p>
          <a:endParaRPr lang="en-US"/>
        </a:p>
      </dgm:t>
    </dgm:pt>
    <dgm:pt modelId="{85430F7D-B20B-4AFD-8167-51999925F6CF}" type="sibTrans" cxnId="{B38C9ED7-C741-4E80-A2CD-48A0F24A97D4}">
      <dgm:prSet/>
      <dgm:spPr/>
      <dgm:t>
        <a:bodyPr/>
        <a:lstStyle/>
        <a:p>
          <a:endParaRPr lang="en-US"/>
        </a:p>
      </dgm:t>
    </dgm:pt>
    <dgm:pt modelId="{890F16B9-47F8-45C3-80E5-E6F9A8169B68}" type="pres">
      <dgm:prSet presAssocID="{94FCEAAD-C596-4D08-ACC6-34E4F70D018B}" presName="CompostProcess" presStyleCnt="0">
        <dgm:presLayoutVars>
          <dgm:dir/>
          <dgm:resizeHandles val="exact"/>
        </dgm:presLayoutVars>
      </dgm:prSet>
      <dgm:spPr/>
    </dgm:pt>
    <dgm:pt modelId="{80944737-B0A7-4467-93A3-5703F2D37A5A}" type="pres">
      <dgm:prSet presAssocID="{94FCEAAD-C596-4D08-ACC6-34E4F70D018B}" presName="arrow" presStyleLbl="bgShp" presStyleIdx="0" presStyleCnt="1"/>
      <dgm:spPr/>
    </dgm:pt>
    <dgm:pt modelId="{3522097D-1125-4960-956D-2B049C8C3768}" type="pres">
      <dgm:prSet presAssocID="{94FCEAAD-C596-4D08-ACC6-34E4F70D018B}" presName="linearProcess" presStyleCnt="0"/>
      <dgm:spPr/>
    </dgm:pt>
    <dgm:pt modelId="{B243FDEF-DE51-4997-B457-E6347052B86A}" type="pres">
      <dgm:prSet presAssocID="{A26CF794-A9EA-49F7-A954-A4D1FB106385}" presName="textNode" presStyleLbl="node1" presStyleIdx="0" presStyleCnt="3">
        <dgm:presLayoutVars>
          <dgm:bulletEnabled val="1"/>
        </dgm:presLayoutVars>
      </dgm:prSet>
      <dgm:spPr/>
    </dgm:pt>
    <dgm:pt modelId="{DBA25614-3632-41AB-8F0D-5A8392D1390F}" type="pres">
      <dgm:prSet presAssocID="{82F4B750-35D4-4F0A-8FED-BB2B6D915D33}" presName="sibTrans" presStyleCnt="0"/>
      <dgm:spPr/>
    </dgm:pt>
    <dgm:pt modelId="{CD2DC32A-5184-46F0-87C7-52381D53C5AF}" type="pres">
      <dgm:prSet presAssocID="{7A558E05-A70A-4975-BF05-9B6F3F7EB239}" presName="textNode" presStyleLbl="node1" presStyleIdx="1" presStyleCnt="3">
        <dgm:presLayoutVars>
          <dgm:bulletEnabled val="1"/>
        </dgm:presLayoutVars>
      </dgm:prSet>
      <dgm:spPr/>
    </dgm:pt>
    <dgm:pt modelId="{0A87D4E7-4F24-49EA-A6D6-4833196F42DA}" type="pres">
      <dgm:prSet presAssocID="{124BD073-0486-4680-B857-3EE567DDEBF6}" presName="sibTrans" presStyleCnt="0"/>
      <dgm:spPr/>
    </dgm:pt>
    <dgm:pt modelId="{F8BD70A1-EE79-4C7B-BC0F-EB58520D3041}" type="pres">
      <dgm:prSet presAssocID="{B236E355-82BA-4452-8B20-251D2AE9EED0}" presName="textNode" presStyleLbl="node1" presStyleIdx="2" presStyleCnt="3">
        <dgm:presLayoutVars>
          <dgm:bulletEnabled val="1"/>
        </dgm:presLayoutVars>
      </dgm:prSet>
      <dgm:spPr/>
    </dgm:pt>
  </dgm:ptLst>
  <dgm:cxnLst>
    <dgm:cxn modelId="{FE19E040-68CB-4F55-9924-5CB785DCFCEC}" type="presOf" srcId="{B236E355-82BA-4452-8B20-251D2AE9EED0}" destId="{F8BD70A1-EE79-4C7B-BC0F-EB58520D3041}" srcOrd="0" destOrd="0" presId="urn:microsoft.com/office/officeart/2005/8/layout/hProcess9"/>
    <dgm:cxn modelId="{65FED971-E870-4C1D-A12D-C47E64C225BC}" type="presOf" srcId="{94FCEAAD-C596-4D08-ACC6-34E4F70D018B}" destId="{890F16B9-47F8-45C3-80E5-E6F9A8169B68}" srcOrd="0" destOrd="0" presId="urn:microsoft.com/office/officeart/2005/8/layout/hProcess9"/>
    <dgm:cxn modelId="{E67DB87D-BB0E-4949-9A26-B07C45F777CD}" type="presOf" srcId="{A26CF794-A9EA-49F7-A954-A4D1FB106385}" destId="{B243FDEF-DE51-4997-B457-E6347052B86A}" srcOrd="0" destOrd="0" presId="urn:microsoft.com/office/officeart/2005/8/layout/hProcess9"/>
    <dgm:cxn modelId="{59976690-BDE9-4D6C-84F5-73F73D84534D}" srcId="{94FCEAAD-C596-4D08-ACC6-34E4F70D018B}" destId="{A26CF794-A9EA-49F7-A954-A4D1FB106385}" srcOrd="0" destOrd="0" parTransId="{2BDD5174-8C83-4502-91BA-E1172D3EF11B}" sibTransId="{82F4B750-35D4-4F0A-8FED-BB2B6D915D33}"/>
    <dgm:cxn modelId="{06164193-F6B1-4209-90C6-3BFDBAC8F933}" srcId="{94FCEAAD-C596-4D08-ACC6-34E4F70D018B}" destId="{7A558E05-A70A-4975-BF05-9B6F3F7EB239}" srcOrd="1" destOrd="0" parTransId="{07A6C729-6C50-4D2A-9191-C2CA7525A5F7}" sibTransId="{124BD073-0486-4680-B857-3EE567DDEBF6}"/>
    <dgm:cxn modelId="{0D8D77C0-F949-454B-800E-898F201155BD}" type="presOf" srcId="{7A558E05-A70A-4975-BF05-9B6F3F7EB239}" destId="{CD2DC32A-5184-46F0-87C7-52381D53C5AF}" srcOrd="0" destOrd="0" presId="urn:microsoft.com/office/officeart/2005/8/layout/hProcess9"/>
    <dgm:cxn modelId="{B38C9ED7-C741-4E80-A2CD-48A0F24A97D4}" srcId="{94FCEAAD-C596-4D08-ACC6-34E4F70D018B}" destId="{B236E355-82BA-4452-8B20-251D2AE9EED0}" srcOrd="2" destOrd="0" parTransId="{4A6A9419-8292-4538-B3DD-9B48519AAFAA}" sibTransId="{85430F7D-B20B-4AFD-8167-51999925F6CF}"/>
    <dgm:cxn modelId="{080213B1-BA1C-40DC-8E69-2E2766BFE799}" type="presParOf" srcId="{890F16B9-47F8-45C3-80E5-E6F9A8169B68}" destId="{80944737-B0A7-4467-93A3-5703F2D37A5A}" srcOrd="0" destOrd="0" presId="urn:microsoft.com/office/officeart/2005/8/layout/hProcess9"/>
    <dgm:cxn modelId="{C9449369-0174-4DAD-9C69-D6A8061740AD}" type="presParOf" srcId="{890F16B9-47F8-45C3-80E5-E6F9A8169B68}" destId="{3522097D-1125-4960-956D-2B049C8C3768}" srcOrd="1" destOrd="0" presId="urn:microsoft.com/office/officeart/2005/8/layout/hProcess9"/>
    <dgm:cxn modelId="{3BDB90B0-A55F-4ECB-BC04-568B562F1705}" type="presParOf" srcId="{3522097D-1125-4960-956D-2B049C8C3768}" destId="{B243FDEF-DE51-4997-B457-E6347052B86A}" srcOrd="0" destOrd="0" presId="urn:microsoft.com/office/officeart/2005/8/layout/hProcess9"/>
    <dgm:cxn modelId="{3262EDB3-DB95-4737-8569-695D95435D94}" type="presParOf" srcId="{3522097D-1125-4960-956D-2B049C8C3768}" destId="{DBA25614-3632-41AB-8F0D-5A8392D1390F}" srcOrd="1" destOrd="0" presId="urn:microsoft.com/office/officeart/2005/8/layout/hProcess9"/>
    <dgm:cxn modelId="{852710FC-C979-4D78-B203-B2D69B4318D7}" type="presParOf" srcId="{3522097D-1125-4960-956D-2B049C8C3768}" destId="{CD2DC32A-5184-46F0-87C7-52381D53C5AF}" srcOrd="2" destOrd="0" presId="urn:microsoft.com/office/officeart/2005/8/layout/hProcess9"/>
    <dgm:cxn modelId="{0044161E-038E-4CD1-BACD-99CF723ECB76}" type="presParOf" srcId="{3522097D-1125-4960-956D-2B049C8C3768}" destId="{0A87D4E7-4F24-49EA-A6D6-4833196F42DA}" srcOrd="3" destOrd="0" presId="urn:microsoft.com/office/officeart/2005/8/layout/hProcess9"/>
    <dgm:cxn modelId="{A54F9D75-8871-4410-8DB8-3E25275972A7}" type="presParOf" srcId="{3522097D-1125-4960-956D-2B049C8C3768}" destId="{F8BD70A1-EE79-4C7B-BC0F-EB58520D304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44737-B0A7-4467-93A3-5703F2D37A5A}">
      <dsp:nvSpPr>
        <dsp:cNvPr id="0" name=""/>
        <dsp:cNvSpPr/>
      </dsp:nvSpPr>
      <dsp:spPr>
        <a:xfrm>
          <a:off x="1524714" y="0"/>
          <a:ext cx="17280096" cy="8543925"/>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43FDEF-DE51-4997-B457-E6347052B86A}">
      <dsp:nvSpPr>
        <dsp:cNvPr id="0" name=""/>
        <dsp:cNvSpPr/>
      </dsp:nvSpPr>
      <dsp:spPr>
        <a:xfrm>
          <a:off x="63529" y="2563177"/>
          <a:ext cx="6098857" cy="34175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a:latin typeface="Century Gothic"/>
            </a:rPr>
            <a:t>BBA 1997</a:t>
          </a:r>
        </a:p>
        <a:p>
          <a:pPr marL="0" lvl="0" indent="0" algn="ctr" defTabSz="2222500" rtl="0">
            <a:lnSpc>
              <a:spcPct val="90000"/>
            </a:lnSpc>
            <a:spcBef>
              <a:spcPct val="0"/>
            </a:spcBef>
            <a:spcAft>
              <a:spcPct val="35000"/>
            </a:spcAft>
            <a:buNone/>
          </a:pPr>
          <a:r>
            <a:rPr lang="en-US" sz="5000" kern="1200">
              <a:latin typeface="Century Gothic"/>
            </a:rPr>
            <a:t>SGR Formula </a:t>
          </a:r>
        </a:p>
      </dsp:txBody>
      <dsp:txXfrm>
        <a:off x="230361" y="2730009"/>
        <a:ext cx="5765193" cy="3083906"/>
      </dsp:txXfrm>
    </dsp:sp>
    <dsp:sp modelId="{CD2DC32A-5184-46F0-87C7-52381D53C5AF}">
      <dsp:nvSpPr>
        <dsp:cNvPr id="0" name=""/>
        <dsp:cNvSpPr/>
      </dsp:nvSpPr>
      <dsp:spPr>
        <a:xfrm>
          <a:off x="7115333" y="2563177"/>
          <a:ext cx="6098857" cy="34175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a:latin typeface="Century Gothic"/>
            </a:rPr>
            <a:t>MACRA 2015</a:t>
          </a:r>
        </a:p>
        <a:p>
          <a:pPr marL="0" lvl="0" indent="0" algn="ctr" defTabSz="2222500">
            <a:lnSpc>
              <a:spcPct val="90000"/>
            </a:lnSpc>
            <a:spcBef>
              <a:spcPct val="0"/>
            </a:spcBef>
            <a:spcAft>
              <a:spcPct val="35000"/>
            </a:spcAft>
            <a:buNone/>
          </a:pPr>
          <a:r>
            <a:rPr lang="en-US" sz="5000" kern="1200">
              <a:latin typeface="Century Gothic"/>
            </a:rPr>
            <a:t>Repeals SGR</a:t>
          </a:r>
        </a:p>
        <a:p>
          <a:pPr marL="0" lvl="0" indent="0" algn="ctr" defTabSz="2222500">
            <a:lnSpc>
              <a:spcPct val="90000"/>
            </a:lnSpc>
            <a:spcBef>
              <a:spcPct val="0"/>
            </a:spcBef>
            <a:spcAft>
              <a:spcPct val="35000"/>
            </a:spcAft>
            <a:buNone/>
          </a:pPr>
          <a:r>
            <a:rPr lang="en-US" sz="5000" kern="1200">
              <a:latin typeface="Century Gothic"/>
            </a:rPr>
            <a:t>MIPS</a:t>
          </a:r>
        </a:p>
      </dsp:txBody>
      <dsp:txXfrm>
        <a:off x="7282165" y="2730009"/>
        <a:ext cx="5765193" cy="3083906"/>
      </dsp:txXfrm>
    </dsp:sp>
    <dsp:sp modelId="{F8BD70A1-EE79-4C7B-BC0F-EB58520D3041}">
      <dsp:nvSpPr>
        <dsp:cNvPr id="0" name=""/>
        <dsp:cNvSpPr/>
      </dsp:nvSpPr>
      <dsp:spPr>
        <a:xfrm>
          <a:off x="14167137" y="2563177"/>
          <a:ext cx="6098857" cy="34175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a:latin typeface="Century Gothic"/>
            </a:rPr>
            <a:t>2021 Budget Neutrality Triggered</a:t>
          </a:r>
        </a:p>
      </dsp:txBody>
      <dsp:txXfrm>
        <a:off x="14333969" y="2730009"/>
        <a:ext cx="5765193" cy="30839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0.0736</cdr:x>
      <cdr:y>0.04732</cdr:y>
    </cdr:from>
    <cdr:to>
      <cdr:x>0.18454</cdr:x>
      <cdr:y>0.2296</cdr:y>
    </cdr:to>
    <cdr:sp macro="" textlink="">
      <cdr:nvSpPr>
        <cdr:cNvPr id="3" name="TextBox 2"/>
        <cdr:cNvSpPr txBox="1"/>
      </cdr:nvSpPr>
      <cdr:spPr>
        <a:xfrm xmlns:a="http://schemas.openxmlformats.org/drawingml/2006/main">
          <a:off x="606668" y="23739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dirty="0">
            <a:solidFill>
              <a:srgbClr val="FF0000"/>
            </a:solidFill>
          </a:endParaRPr>
        </a:p>
      </cdr:txBody>
    </cdr:sp>
  </cdr:relSizeAnchor>
  <cdr:relSizeAnchor xmlns:cdr="http://schemas.openxmlformats.org/drawingml/2006/chartDrawing">
    <cdr:from>
      <cdr:x>0.03734</cdr:x>
      <cdr:y>0.06835</cdr:y>
    </cdr:from>
    <cdr:to>
      <cdr:x>0.14828</cdr:x>
      <cdr:y>0.25063</cdr:y>
    </cdr:to>
    <cdr:sp macro="" textlink="">
      <cdr:nvSpPr>
        <cdr:cNvPr id="4" name="TextBox 3"/>
        <cdr:cNvSpPr txBox="1"/>
      </cdr:nvSpPr>
      <cdr:spPr>
        <a:xfrm xmlns:a="http://schemas.openxmlformats.org/drawingml/2006/main">
          <a:off x="307730" y="3429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Palatino"/>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Palatino" charset="0"/>
              </a:defRPr>
            </a:lvl1pPr>
          </a:lstStyle>
          <a:p>
            <a:fld id="{30DA34D9-5415-1C4B-92B7-80B8EE232D08}" type="datetime1">
              <a:rPr lang="en-US"/>
              <a:pPr/>
              <a:t>3/11/2023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Palatino"/>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Palatino" charset="0"/>
              </a:defRPr>
            </a:lvl1pPr>
          </a:lstStyle>
          <a:p>
            <a:fld id="{4ED49C39-184B-2845-AA10-77F088546A37}" type="slidenum">
              <a:rPr lang="en-US"/>
              <a:pPr/>
              <a:t>‹#›</a:t>
            </a:fld>
            <a:endParaRPr lang="en-US"/>
          </a:p>
        </p:txBody>
      </p:sp>
    </p:spTree>
    <p:extLst>
      <p:ext uri="{BB962C8B-B14F-4D97-AF65-F5344CB8AC3E}">
        <p14:creationId xmlns:p14="http://schemas.microsoft.com/office/powerpoint/2010/main" val="2736623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Palatino"/>
                <a:ea typeface="+mn-ea"/>
                <a:cs typeface="Palatino"/>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Palatino" charset="0"/>
              </a:defRPr>
            </a:lvl1pPr>
          </a:lstStyle>
          <a:p>
            <a:fld id="{073EF724-EF5E-664A-B8AB-F63DA2F50D7F}" type="datetime1">
              <a:rPr lang="en-US"/>
              <a:pPr/>
              <a:t>3/11/2023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Palatino"/>
                <a:ea typeface="+mn-ea"/>
                <a:cs typeface="Palatino"/>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Palatino" charset="0"/>
              </a:defRPr>
            </a:lvl1pPr>
          </a:lstStyle>
          <a:p>
            <a:fld id="{441F0588-126E-3142-9243-7E823F23832F}" type="slidenum">
              <a:rPr lang="en-US"/>
              <a:pPr/>
              <a:t>‹#›</a:t>
            </a:fld>
            <a:endParaRPr lang="en-US"/>
          </a:p>
        </p:txBody>
      </p:sp>
    </p:spTree>
    <p:extLst>
      <p:ext uri="{BB962C8B-B14F-4D97-AF65-F5344CB8AC3E}">
        <p14:creationId xmlns:p14="http://schemas.microsoft.com/office/powerpoint/2010/main" val="3872111233"/>
      </p:ext>
    </p:extLst>
  </p:cSld>
  <p:clrMap bg1="lt1" tx1="dk1" bg2="lt2" tx2="dk2" accent1="accent1" accent2="accent2" accent3="accent3" accent4="accent4" accent5="accent5" accent6="accent6" hlink="hlink" folHlink="folHlink"/>
  <p:notesStyle>
    <a:lvl1pPr algn="l" defTabSz="1088448" rtl="0" eaLnBrk="0" fontAlgn="base" hangingPunct="0">
      <a:spcBef>
        <a:spcPct val="30000"/>
      </a:spcBef>
      <a:spcAft>
        <a:spcPct val="0"/>
      </a:spcAft>
      <a:defRPr sz="2900" kern="1200">
        <a:solidFill>
          <a:schemeClr val="tx1"/>
        </a:solidFill>
        <a:latin typeface="Palatino"/>
        <a:ea typeface="MS PGothic" pitchFamily="34" charset="-128"/>
        <a:cs typeface="Geneva" charset="-128"/>
      </a:defRPr>
    </a:lvl1pPr>
    <a:lvl2pPr marL="1088448" algn="l" defTabSz="1088448" rtl="0" eaLnBrk="0" fontAlgn="base" hangingPunct="0">
      <a:spcBef>
        <a:spcPct val="30000"/>
      </a:spcBef>
      <a:spcAft>
        <a:spcPct val="0"/>
      </a:spcAft>
      <a:defRPr sz="2900" kern="1200">
        <a:solidFill>
          <a:schemeClr val="tx1"/>
        </a:solidFill>
        <a:latin typeface="Palatino"/>
        <a:ea typeface="Geneva" charset="-128"/>
        <a:cs typeface="Geneva" charset="-128"/>
      </a:defRPr>
    </a:lvl2pPr>
    <a:lvl3pPr marL="2176894" algn="l" defTabSz="1088448" rtl="0" eaLnBrk="0" fontAlgn="base" hangingPunct="0">
      <a:spcBef>
        <a:spcPct val="30000"/>
      </a:spcBef>
      <a:spcAft>
        <a:spcPct val="0"/>
      </a:spcAft>
      <a:defRPr sz="2900" kern="1200">
        <a:solidFill>
          <a:schemeClr val="tx1"/>
        </a:solidFill>
        <a:latin typeface="Palatino"/>
        <a:ea typeface="Geneva" charset="-128"/>
        <a:cs typeface="Geneva" charset="-128"/>
      </a:defRPr>
    </a:lvl3pPr>
    <a:lvl4pPr marL="3265343" algn="l" defTabSz="1088448" rtl="0" eaLnBrk="0" fontAlgn="base" hangingPunct="0">
      <a:spcBef>
        <a:spcPct val="30000"/>
      </a:spcBef>
      <a:spcAft>
        <a:spcPct val="0"/>
      </a:spcAft>
      <a:defRPr sz="2900" kern="1200">
        <a:solidFill>
          <a:schemeClr val="tx1"/>
        </a:solidFill>
        <a:latin typeface="Palatino"/>
        <a:ea typeface="Geneva" charset="-128"/>
        <a:cs typeface="Geneva" charset="-128"/>
      </a:defRPr>
    </a:lvl4pPr>
    <a:lvl5pPr marL="4353789" algn="l" defTabSz="1088448" rtl="0" eaLnBrk="0" fontAlgn="base" hangingPunct="0">
      <a:spcBef>
        <a:spcPct val="30000"/>
      </a:spcBef>
      <a:spcAft>
        <a:spcPct val="0"/>
      </a:spcAft>
      <a:defRPr sz="2900" kern="1200">
        <a:solidFill>
          <a:schemeClr val="tx1"/>
        </a:solidFill>
        <a:latin typeface="Palatino"/>
        <a:ea typeface="Geneva" charset="-128"/>
        <a:cs typeface="Geneva" charset="-128"/>
      </a:defRPr>
    </a:lvl5pPr>
    <a:lvl6pPr marL="5442237" algn="l" defTabSz="1088448" rtl="0" eaLnBrk="1" latinLnBrk="0" hangingPunct="1">
      <a:defRPr sz="2900" kern="1200">
        <a:solidFill>
          <a:schemeClr val="tx1"/>
        </a:solidFill>
        <a:latin typeface="+mn-lt"/>
        <a:ea typeface="+mn-ea"/>
        <a:cs typeface="+mn-cs"/>
      </a:defRPr>
    </a:lvl6pPr>
    <a:lvl7pPr marL="6530683" algn="l" defTabSz="1088448" rtl="0" eaLnBrk="1" latinLnBrk="0" hangingPunct="1">
      <a:defRPr sz="2900" kern="1200">
        <a:solidFill>
          <a:schemeClr val="tx1"/>
        </a:solidFill>
        <a:latin typeface="+mn-lt"/>
        <a:ea typeface="+mn-ea"/>
        <a:cs typeface="+mn-cs"/>
      </a:defRPr>
    </a:lvl7pPr>
    <a:lvl8pPr marL="7619129" algn="l" defTabSz="1088448" rtl="0" eaLnBrk="1" latinLnBrk="0" hangingPunct="1">
      <a:defRPr sz="2900" kern="1200">
        <a:solidFill>
          <a:schemeClr val="tx1"/>
        </a:solidFill>
        <a:latin typeface="+mn-lt"/>
        <a:ea typeface="+mn-ea"/>
        <a:cs typeface="+mn-cs"/>
      </a:defRPr>
    </a:lvl8pPr>
    <a:lvl9pPr marL="8707578" algn="l" defTabSz="1088448" rtl="0" eaLnBrk="1" latinLnBrk="0" hangingPunct="1">
      <a:defRPr sz="2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41F0588-126E-3142-9243-7E823F23832F}" type="slidenum">
              <a:rPr kumimoji="0" lang="en-US" sz="1200" b="0" i="0" u="none" strike="noStrike" kern="1200" cap="none" spc="0" normalizeH="0" baseline="0" noProof="0" smtClean="0">
                <a:ln>
                  <a:noFill/>
                </a:ln>
                <a:solidFill>
                  <a:prstClr val="black"/>
                </a:solidFill>
                <a:effectLst/>
                <a:uLnTx/>
                <a:uFillTx/>
                <a:latin typeface="Palatino" charset="0"/>
                <a:ea typeface="MS PGothic"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Palatino" charset="0"/>
              <a:ea typeface="MS PGothic" charset="0"/>
              <a:cs typeface="+mn-cs"/>
            </a:endParaRPr>
          </a:p>
        </p:txBody>
      </p:sp>
    </p:spTree>
    <p:extLst>
      <p:ext uri="{BB962C8B-B14F-4D97-AF65-F5344CB8AC3E}">
        <p14:creationId xmlns:p14="http://schemas.microsoft.com/office/powerpoint/2010/main" val="4049227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7Ross MA, </a:t>
            </a:r>
            <a:r>
              <a:rPr lang="en-US" err="1"/>
              <a:t>Hockenberry</a:t>
            </a:r>
            <a:r>
              <a:rPr lang="en-US"/>
              <a:t> JM, Mutter R, Barrett M, Wheatley M, Pitts SR. Protocol-driven emergency department observation units offer savings, shorter stays, and reduced admissions. Health </a:t>
            </a:r>
            <a:r>
              <a:rPr lang="en-US" err="1"/>
              <a:t>Aff</a:t>
            </a:r>
            <a:r>
              <a:rPr lang="en-US"/>
              <a:t> 2013; 32: 2149– 56.</a:t>
            </a:r>
          </a:p>
        </p:txBody>
      </p:sp>
      <p:sp>
        <p:nvSpPr>
          <p:cNvPr id="4" name="Slide Number Placeholder 3"/>
          <p:cNvSpPr>
            <a:spLocks noGrp="1"/>
          </p:cNvSpPr>
          <p:nvPr>
            <p:ph type="sldNum" sz="quarter" idx="10"/>
          </p:nvPr>
        </p:nvSpPr>
        <p:spPr/>
        <p:txBody>
          <a:bodyPr/>
          <a:lstStyle/>
          <a:p>
            <a:fld id="{441F0588-126E-3142-9243-7E823F23832F}" type="slidenum">
              <a:rPr lang="en-US" smtClean="0"/>
              <a:pPr/>
              <a:t>17</a:t>
            </a:fld>
            <a:endParaRPr lang="en-US"/>
          </a:p>
        </p:txBody>
      </p:sp>
    </p:spTree>
    <p:extLst>
      <p:ext uri="{BB962C8B-B14F-4D97-AF65-F5344CB8AC3E}">
        <p14:creationId xmlns:p14="http://schemas.microsoft.com/office/powerpoint/2010/main" val="3239170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F0588-126E-3142-9243-7E823F23832F}" type="slidenum">
              <a:rPr lang="en-US" smtClean="0"/>
              <a:pPr/>
              <a:t>18</a:t>
            </a:fld>
            <a:endParaRPr lang="en-US"/>
          </a:p>
        </p:txBody>
      </p:sp>
    </p:spTree>
    <p:extLst>
      <p:ext uri="{BB962C8B-B14F-4D97-AF65-F5344CB8AC3E}">
        <p14:creationId xmlns:p14="http://schemas.microsoft.com/office/powerpoint/2010/main" val="31366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F0588-126E-3142-9243-7E823F23832F}" type="slidenum">
              <a:rPr lang="en-US" smtClean="0"/>
              <a:pPr/>
              <a:t>19</a:t>
            </a:fld>
            <a:endParaRPr lang="en-US"/>
          </a:p>
        </p:txBody>
      </p:sp>
    </p:spTree>
    <p:extLst>
      <p:ext uri="{BB962C8B-B14F-4D97-AF65-F5344CB8AC3E}">
        <p14:creationId xmlns:p14="http://schemas.microsoft.com/office/powerpoint/2010/main" val="1828796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F0588-126E-3142-9243-7E823F23832F}" type="slidenum">
              <a:rPr lang="en-US" smtClean="0"/>
              <a:pPr/>
              <a:t>20</a:t>
            </a:fld>
            <a:endParaRPr lang="en-US"/>
          </a:p>
        </p:txBody>
      </p:sp>
    </p:spTree>
    <p:extLst>
      <p:ext uri="{BB962C8B-B14F-4D97-AF65-F5344CB8AC3E}">
        <p14:creationId xmlns:p14="http://schemas.microsoft.com/office/powerpoint/2010/main" val="1146282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F0588-126E-3142-9243-7E823F23832F}" type="slidenum">
              <a:rPr lang="en-US" smtClean="0"/>
              <a:pPr/>
              <a:t>22</a:t>
            </a:fld>
            <a:endParaRPr lang="en-US"/>
          </a:p>
        </p:txBody>
      </p:sp>
    </p:spTree>
    <p:extLst>
      <p:ext uri="{BB962C8B-B14F-4D97-AF65-F5344CB8AC3E}">
        <p14:creationId xmlns:p14="http://schemas.microsoft.com/office/powerpoint/2010/main" val="14165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F0588-126E-3142-9243-7E823F23832F}" type="slidenum">
              <a:rPr lang="en-US" smtClean="0"/>
              <a:pPr/>
              <a:t>24</a:t>
            </a:fld>
            <a:endParaRPr lang="en-US"/>
          </a:p>
        </p:txBody>
      </p:sp>
    </p:spTree>
    <p:extLst>
      <p:ext uri="{BB962C8B-B14F-4D97-AF65-F5344CB8AC3E}">
        <p14:creationId xmlns:p14="http://schemas.microsoft.com/office/powerpoint/2010/main" val="173603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F0588-126E-3142-9243-7E823F23832F}" type="slidenum">
              <a:rPr lang="en-US" smtClean="0"/>
              <a:pPr/>
              <a:t>25</a:t>
            </a:fld>
            <a:endParaRPr lang="en-US"/>
          </a:p>
        </p:txBody>
      </p:sp>
    </p:spTree>
    <p:extLst>
      <p:ext uri="{BB962C8B-B14F-4D97-AF65-F5344CB8AC3E}">
        <p14:creationId xmlns:p14="http://schemas.microsoft.com/office/powerpoint/2010/main" val="1280522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2023</a:t>
            </a:r>
            <a:r>
              <a:rPr lang="en-US" baseline="0" dirty="0"/>
              <a:t> 99238  2.38</a:t>
            </a:r>
          </a:p>
          <a:p>
            <a:r>
              <a:rPr lang="en-US" baseline="0" dirty="0"/>
              <a:t>2023 99239 3.37</a:t>
            </a:r>
          </a:p>
          <a:p>
            <a:endParaRPr lang="en-US" baseline="0" dirty="0"/>
          </a:p>
          <a:p>
            <a:r>
              <a:rPr lang="en-US" sz="2900" b="1" kern="1200" dirty="0">
                <a:solidFill>
                  <a:schemeClr val="tx1"/>
                </a:solidFill>
                <a:effectLst/>
                <a:latin typeface="Palatino"/>
                <a:ea typeface="MS PGothic" pitchFamily="34" charset="-128"/>
                <a:cs typeface="Geneva" charset="-128"/>
              </a:rPr>
              <a:t>CPT 99221</a:t>
            </a:r>
            <a:r>
              <a:rPr lang="en-US" sz="2900" b="0" kern="1200" baseline="0" dirty="0">
                <a:solidFill>
                  <a:schemeClr val="tx1"/>
                </a:solidFill>
                <a:effectLst/>
                <a:latin typeface="Palatino"/>
                <a:ea typeface="MS PGothic" pitchFamily="34" charset="-128"/>
                <a:cs typeface="Geneva" charset="-128"/>
              </a:rPr>
              <a:t> </a:t>
            </a:r>
            <a:r>
              <a:rPr lang="en-US" sz="2900" kern="1200" dirty="0">
                <a:solidFill>
                  <a:schemeClr val="tx1"/>
                </a:solidFill>
                <a:effectLst/>
                <a:latin typeface="Palatino"/>
                <a:ea typeface="MS PGothic" pitchFamily="34" charset="-128"/>
                <a:cs typeface="Geneva" charset="-128"/>
              </a:rPr>
              <a:t>2.45  4.83/5.82</a:t>
            </a:r>
          </a:p>
          <a:p>
            <a:endParaRPr lang="en-US" sz="2900" kern="1200" dirty="0">
              <a:solidFill>
                <a:schemeClr val="tx1"/>
              </a:solidFill>
              <a:effectLst/>
              <a:latin typeface="Palatino"/>
              <a:ea typeface="MS PGothic" pitchFamily="34" charset="-128"/>
              <a:cs typeface="Geneva" charset="-128"/>
            </a:endParaRPr>
          </a:p>
          <a:p>
            <a:r>
              <a:rPr lang="en-US" sz="2900" b="1" kern="1200" dirty="0">
                <a:solidFill>
                  <a:schemeClr val="tx1"/>
                </a:solidFill>
                <a:effectLst/>
                <a:latin typeface="Palatino"/>
                <a:ea typeface="MS PGothic" pitchFamily="34" charset="-128"/>
                <a:cs typeface="Geneva" charset="-128"/>
              </a:rPr>
              <a:t>CPT 99222</a:t>
            </a:r>
            <a:r>
              <a:rPr lang="en-US" sz="2900" b="0" kern="1200" baseline="0" dirty="0">
                <a:solidFill>
                  <a:schemeClr val="tx1"/>
                </a:solidFill>
                <a:effectLst/>
                <a:latin typeface="Palatino"/>
                <a:ea typeface="MS PGothic" pitchFamily="34" charset="-128"/>
                <a:cs typeface="Geneva" charset="-128"/>
              </a:rPr>
              <a:t> </a:t>
            </a:r>
            <a:r>
              <a:rPr lang="en-US" sz="2900" kern="1200" dirty="0">
                <a:solidFill>
                  <a:schemeClr val="tx1"/>
                </a:solidFill>
                <a:effectLst/>
                <a:latin typeface="Palatino"/>
                <a:ea typeface="MS PGothic" pitchFamily="34" charset="-128"/>
                <a:cs typeface="Geneva" charset="-128"/>
              </a:rPr>
              <a:t>3.86  6.24/7.23</a:t>
            </a:r>
          </a:p>
          <a:p>
            <a:endParaRPr lang="en-US" sz="2900" kern="1200" dirty="0">
              <a:solidFill>
                <a:schemeClr val="tx1"/>
              </a:solidFill>
              <a:effectLst/>
              <a:latin typeface="Palatino"/>
              <a:ea typeface="MS PGothic" pitchFamily="34" charset="-128"/>
              <a:cs typeface="Geneva" charset="-128"/>
            </a:endParaRPr>
          </a:p>
          <a:p>
            <a:r>
              <a:rPr lang="en-US" sz="2900" b="1" kern="1200" dirty="0">
                <a:solidFill>
                  <a:schemeClr val="tx1"/>
                </a:solidFill>
                <a:effectLst/>
                <a:latin typeface="Palatino"/>
                <a:ea typeface="MS PGothic" pitchFamily="34" charset="-128"/>
                <a:cs typeface="Geneva" charset="-128"/>
              </a:rPr>
              <a:t>CPT 99223</a:t>
            </a:r>
            <a:r>
              <a:rPr lang="en-US" sz="2900" b="0" kern="1200" baseline="0" dirty="0">
                <a:solidFill>
                  <a:schemeClr val="tx1"/>
                </a:solidFill>
                <a:effectLst/>
                <a:latin typeface="Palatino"/>
                <a:ea typeface="MS PGothic" pitchFamily="34" charset="-128"/>
                <a:cs typeface="Geneva" charset="-128"/>
              </a:rPr>
              <a:t> </a:t>
            </a:r>
            <a:r>
              <a:rPr lang="en-US" sz="2900" kern="1200" dirty="0">
                <a:solidFill>
                  <a:schemeClr val="tx1"/>
                </a:solidFill>
                <a:effectLst/>
                <a:latin typeface="Palatino"/>
                <a:ea typeface="MS PGothic" pitchFamily="34" charset="-128"/>
                <a:cs typeface="Geneva" charset="-128"/>
              </a:rPr>
              <a:t>5.17  7.55/8.54</a:t>
            </a:r>
          </a:p>
          <a:p>
            <a:endParaRPr lang="en-US" dirty="0"/>
          </a:p>
        </p:txBody>
      </p:sp>
      <p:sp>
        <p:nvSpPr>
          <p:cNvPr id="4" name="Slide Number Placeholder 3"/>
          <p:cNvSpPr>
            <a:spLocks noGrp="1"/>
          </p:cNvSpPr>
          <p:nvPr>
            <p:ph type="sldNum" sz="quarter" idx="10"/>
          </p:nvPr>
        </p:nvSpPr>
        <p:spPr/>
        <p:txBody>
          <a:bodyPr/>
          <a:lstStyle/>
          <a:p>
            <a:fld id="{441F0588-126E-3142-9243-7E823F23832F}" type="slidenum">
              <a:rPr lang="en-US" smtClean="0"/>
              <a:pPr/>
              <a:t>28</a:t>
            </a:fld>
            <a:endParaRPr lang="en-US" dirty="0"/>
          </a:p>
        </p:txBody>
      </p:sp>
    </p:spTree>
    <p:extLst>
      <p:ext uri="{BB962C8B-B14F-4D97-AF65-F5344CB8AC3E}">
        <p14:creationId xmlns:p14="http://schemas.microsoft.com/office/powerpoint/2010/main" val="33362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2023</a:t>
            </a:r>
            <a:r>
              <a:rPr lang="en-US" baseline="0" dirty="0"/>
              <a:t> 99238  2.38</a:t>
            </a:r>
          </a:p>
          <a:p>
            <a:r>
              <a:rPr lang="en-US" baseline="0" dirty="0"/>
              <a:t>2023 99239 3.37</a:t>
            </a:r>
          </a:p>
          <a:p>
            <a:endParaRPr lang="en-US" baseline="0" dirty="0"/>
          </a:p>
          <a:p>
            <a:r>
              <a:rPr lang="en-US" sz="2900" b="1" kern="1200" dirty="0">
                <a:solidFill>
                  <a:schemeClr val="tx1"/>
                </a:solidFill>
                <a:effectLst/>
                <a:latin typeface="Palatino"/>
                <a:ea typeface="MS PGothic" pitchFamily="34" charset="-128"/>
                <a:cs typeface="Geneva" charset="-128"/>
              </a:rPr>
              <a:t>CPT 99221</a:t>
            </a:r>
            <a:r>
              <a:rPr lang="en-US" sz="2900" b="0" kern="1200" baseline="0" dirty="0">
                <a:solidFill>
                  <a:schemeClr val="tx1"/>
                </a:solidFill>
                <a:effectLst/>
                <a:latin typeface="Palatino"/>
                <a:ea typeface="MS PGothic" pitchFamily="34" charset="-128"/>
                <a:cs typeface="Geneva" charset="-128"/>
              </a:rPr>
              <a:t> </a:t>
            </a:r>
            <a:r>
              <a:rPr lang="en-US" sz="2900" kern="1200" dirty="0">
                <a:solidFill>
                  <a:schemeClr val="tx1"/>
                </a:solidFill>
                <a:effectLst/>
                <a:latin typeface="Palatino"/>
                <a:ea typeface="MS PGothic" pitchFamily="34" charset="-128"/>
                <a:cs typeface="Geneva" charset="-128"/>
              </a:rPr>
              <a:t>2.45  4.83/5.82</a:t>
            </a:r>
          </a:p>
          <a:p>
            <a:endParaRPr lang="en-US" sz="2900" kern="1200" dirty="0">
              <a:solidFill>
                <a:schemeClr val="tx1"/>
              </a:solidFill>
              <a:effectLst/>
              <a:latin typeface="Palatino"/>
              <a:ea typeface="MS PGothic" pitchFamily="34" charset="-128"/>
              <a:cs typeface="Geneva" charset="-128"/>
            </a:endParaRPr>
          </a:p>
          <a:p>
            <a:r>
              <a:rPr lang="en-US" sz="2900" b="1" kern="1200" dirty="0">
                <a:solidFill>
                  <a:schemeClr val="tx1"/>
                </a:solidFill>
                <a:effectLst/>
                <a:latin typeface="Palatino"/>
                <a:ea typeface="MS PGothic" pitchFamily="34" charset="-128"/>
                <a:cs typeface="Geneva" charset="-128"/>
              </a:rPr>
              <a:t>CPT 99222</a:t>
            </a:r>
            <a:r>
              <a:rPr lang="en-US" sz="2900" b="0" kern="1200" baseline="0" dirty="0">
                <a:solidFill>
                  <a:schemeClr val="tx1"/>
                </a:solidFill>
                <a:effectLst/>
                <a:latin typeface="Palatino"/>
                <a:ea typeface="MS PGothic" pitchFamily="34" charset="-128"/>
                <a:cs typeface="Geneva" charset="-128"/>
              </a:rPr>
              <a:t> </a:t>
            </a:r>
            <a:r>
              <a:rPr lang="en-US" sz="2900" kern="1200" dirty="0">
                <a:solidFill>
                  <a:schemeClr val="tx1"/>
                </a:solidFill>
                <a:effectLst/>
                <a:latin typeface="Palatino"/>
                <a:ea typeface="MS PGothic" pitchFamily="34" charset="-128"/>
                <a:cs typeface="Geneva" charset="-128"/>
              </a:rPr>
              <a:t>3.86  6.24/7.23</a:t>
            </a:r>
          </a:p>
          <a:p>
            <a:endParaRPr lang="en-US" sz="2900" kern="1200" dirty="0">
              <a:solidFill>
                <a:schemeClr val="tx1"/>
              </a:solidFill>
              <a:effectLst/>
              <a:latin typeface="Palatino"/>
              <a:ea typeface="MS PGothic" pitchFamily="34" charset="-128"/>
              <a:cs typeface="Geneva" charset="-128"/>
            </a:endParaRPr>
          </a:p>
          <a:p>
            <a:r>
              <a:rPr lang="en-US" sz="2900" b="1" kern="1200" dirty="0">
                <a:solidFill>
                  <a:schemeClr val="tx1"/>
                </a:solidFill>
                <a:effectLst/>
                <a:latin typeface="Palatino"/>
                <a:ea typeface="MS PGothic" pitchFamily="34" charset="-128"/>
                <a:cs typeface="Geneva" charset="-128"/>
              </a:rPr>
              <a:t>CPT 99223</a:t>
            </a:r>
            <a:r>
              <a:rPr lang="en-US" sz="2900" b="0" kern="1200" baseline="0" dirty="0">
                <a:solidFill>
                  <a:schemeClr val="tx1"/>
                </a:solidFill>
                <a:effectLst/>
                <a:latin typeface="Palatino"/>
                <a:ea typeface="MS PGothic" pitchFamily="34" charset="-128"/>
                <a:cs typeface="Geneva" charset="-128"/>
              </a:rPr>
              <a:t> </a:t>
            </a:r>
            <a:r>
              <a:rPr lang="en-US" sz="2900" kern="1200" dirty="0">
                <a:solidFill>
                  <a:schemeClr val="tx1"/>
                </a:solidFill>
                <a:effectLst/>
                <a:latin typeface="Palatino"/>
                <a:ea typeface="MS PGothic" pitchFamily="34" charset="-128"/>
                <a:cs typeface="Geneva" charset="-128"/>
              </a:rPr>
              <a:t>5.17  7.55/8.54</a:t>
            </a:r>
          </a:p>
          <a:p>
            <a:endParaRPr lang="en-US" dirty="0"/>
          </a:p>
        </p:txBody>
      </p:sp>
      <p:sp>
        <p:nvSpPr>
          <p:cNvPr id="4" name="Slide Number Placeholder 3"/>
          <p:cNvSpPr>
            <a:spLocks noGrp="1"/>
          </p:cNvSpPr>
          <p:nvPr>
            <p:ph type="sldNum" sz="quarter" idx="10"/>
          </p:nvPr>
        </p:nvSpPr>
        <p:spPr/>
        <p:txBody>
          <a:bodyPr/>
          <a:lstStyle/>
          <a:p>
            <a:fld id="{441F0588-126E-3142-9243-7E823F23832F}" type="slidenum">
              <a:rPr lang="en-US" smtClean="0"/>
              <a:pPr/>
              <a:t>29</a:t>
            </a:fld>
            <a:endParaRPr lang="en-US" dirty="0"/>
          </a:p>
        </p:txBody>
      </p:sp>
    </p:spTree>
    <p:extLst>
      <p:ext uri="{BB962C8B-B14F-4D97-AF65-F5344CB8AC3E}">
        <p14:creationId xmlns:p14="http://schemas.microsoft.com/office/powerpoint/2010/main" val="123035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 I s5.26 for 2023</a:t>
            </a:r>
          </a:p>
        </p:txBody>
      </p:sp>
      <p:sp>
        <p:nvSpPr>
          <p:cNvPr id="4" name="Slide Number Placeholder 3"/>
          <p:cNvSpPr>
            <a:spLocks noGrp="1"/>
          </p:cNvSpPr>
          <p:nvPr>
            <p:ph type="sldNum" sz="quarter" idx="10"/>
          </p:nvPr>
        </p:nvSpPr>
        <p:spPr/>
        <p:txBody>
          <a:bodyPr/>
          <a:lstStyle/>
          <a:p>
            <a:fld id="{441F0588-126E-3142-9243-7E823F23832F}" type="slidenum">
              <a:rPr lang="en-US" smtClean="0"/>
              <a:pPr/>
              <a:t>30</a:t>
            </a:fld>
            <a:endParaRPr lang="en-US" dirty="0"/>
          </a:p>
        </p:txBody>
      </p:sp>
    </p:spTree>
    <p:extLst>
      <p:ext uri="{BB962C8B-B14F-4D97-AF65-F5344CB8AC3E}">
        <p14:creationId xmlns:p14="http://schemas.microsoft.com/office/powerpoint/2010/main" val="309838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Small changes at the hundredths decimal place for PE and PLI</a:t>
            </a:r>
          </a:p>
        </p:txBody>
      </p:sp>
      <p:sp>
        <p:nvSpPr>
          <p:cNvPr id="4" name="Slide Number Placeholder 3"/>
          <p:cNvSpPr>
            <a:spLocks noGrp="1"/>
          </p:cNvSpPr>
          <p:nvPr>
            <p:ph type="sldNum" sz="quarter" idx="5"/>
          </p:nvPr>
        </p:nvSpPr>
        <p:spPr/>
        <p:txBody>
          <a:bodyPr/>
          <a:lstStyle/>
          <a:p>
            <a:fld id="{441F0588-126E-3142-9243-7E823F23832F}" type="slidenum">
              <a:rPr lang="en-US" smtClean="0"/>
              <a:pPr/>
              <a:t>4</a:t>
            </a:fld>
            <a:endParaRPr lang="en-US"/>
          </a:p>
        </p:txBody>
      </p:sp>
    </p:spTree>
    <p:extLst>
      <p:ext uri="{BB962C8B-B14F-4D97-AF65-F5344CB8AC3E}">
        <p14:creationId xmlns:p14="http://schemas.microsoft.com/office/powerpoint/2010/main" val="2425519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CMS is finalizing its proposal to keep ED E/M code levels 1-5 (CPT codes 99281-99285) on the approved telehealth list for the remainder of the year after the PHE expires. JD good</a:t>
            </a:r>
          </a:p>
        </p:txBody>
      </p:sp>
      <p:sp>
        <p:nvSpPr>
          <p:cNvPr id="4" name="Slide Number Placeholder 3"/>
          <p:cNvSpPr>
            <a:spLocks noGrp="1"/>
          </p:cNvSpPr>
          <p:nvPr>
            <p:ph type="sldNum" sz="quarter" idx="10"/>
          </p:nvPr>
        </p:nvSpPr>
        <p:spPr/>
        <p:txBody>
          <a:bodyPr/>
          <a:lstStyle/>
          <a:p>
            <a:pPr marL="0" marR="0" lvl="0" indent="0" algn="r" defTabSz="1150598" rtl="0" eaLnBrk="1" fontAlgn="base" latinLnBrk="0" hangingPunct="1">
              <a:lnSpc>
                <a:spcPct val="100000"/>
              </a:lnSpc>
              <a:spcBef>
                <a:spcPct val="0"/>
              </a:spcBef>
              <a:spcAft>
                <a:spcPct val="0"/>
              </a:spcAft>
              <a:buClrTx/>
              <a:buSzTx/>
              <a:buFontTx/>
              <a:buNone/>
              <a:tabLst/>
              <a:defRPr/>
            </a:pPr>
            <a:fld id="{441F0588-126E-3142-9243-7E823F23832F}" type="slidenum">
              <a:rPr kumimoji="0" lang="en-US" sz="1200" b="0" i="0" u="none" strike="noStrike" kern="1200" cap="none" spc="0" normalizeH="0" baseline="0" noProof="0">
                <a:ln>
                  <a:noFill/>
                </a:ln>
                <a:solidFill>
                  <a:prstClr val="black"/>
                </a:solidFill>
                <a:effectLst/>
                <a:uLnTx/>
                <a:uFillTx/>
                <a:latin typeface="Palatino" charset="0"/>
                <a:ea typeface="MS PGothic" charset="0"/>
              </a:rPr>
              <a:pPr marL="0" marR="0" lvl="0" indent="0" algn="r" defTabSz="1150598"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Palatino" charset="0"/>
              <a:ea typeface="MS PGothic" charset="0"/>
            </a:endParaRPr>
          </a:p>
        </p:txBody>
      </p:sp>
    </p:spTree>
    <p:extLst>
      <p:ext uri="{BB962C8B-B14F-4D97-AF65-F5344CB8AC3E}">
        <p14:creationId xmlns:p14="http://schemas.microsoft.com/office/powerpoint/2010/main" val="351384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a:t>We believe the commenters overestimate the administrative burden of tracking time, given the advent of EHRs. (YIKES)</a:t>
            </a:r>
          </a:p>
          <a:p>
            <a:r>
              <a:rPr lang="en-US"/>
              <a:t>We are finalizing our definition of “substantive portion” as more than half of the total time spent by the physician and NPP beginning January 1, 2023.” </a:t>
            </a:r>
          </a:p>
          <a:p>
            <a:endParaRPr lang="en-US"/>
          </a:p>
          <a:p>
            <a:r>
              <a:rPr lang="en-US"/>
              <a:t>“We understand that an adjustment period may be needed to establish systems to track time, especially since the coding for E/M visits in many facility settings will not use MDM or time to distinguish visit levels until 2023.”                                         </a:t>
            </a:r>
          </a:p>
          <a:p>
            <a:r>
              <a:rPr lang="en-US"/>
              <a:t>2022 CMS Physician Fee Schedule Final Rule page 425/2414</a:t>
            </a:r>
          </a:p>
          <a:p>
            <a:endParaRPr lang="en-US"/>
          </a:p>
          <a:p>
            <a:endParaRPr lang="en-US"/>
          </a:p>
        </p:txBody>
      </p:sp>
      <p:sp>
        <p:nvSpPr>
          <p:cNvPr id="4" name="Slide Number Placeholder 3"/>
          <p:cNvSpPr>
            <a:spLocks noGrp="1"/>
          </p:cNvSpPr>
          <p:nvPr>
            <p:ph type="sldNum" sz="quarter" idx="10"/>
          </p:nvPr>
        </p:nvSpPr>
        <p:spPr/>
        <p:txBody>
          <a:bodyPr/>
          <a:lstStyle/>
          <a:p>
            <a:fld id="{441F0588-126E-3142-9243-7E823F23832F}" type="slidenum">
              <a:rPr lang="en-US" smtClean="0"/>
              <a:pPr/>
              <a:t>32</a:t>
            </a:fld>
            <a:endParaRPr lang="en-US"/>
          </a:p>
        </p:txBody>
      </p:sp>
    </p:spTree>
    <p:extLst>
      <p:ext uri="{BB962C8B-B14F-4D97-AF65-F5344CB8AC3E}">
        <p14:creationId xmlns:p14="http://schemas.microsoft.com/office/powerpoint/2010/main" val="3588415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history on  major impacts to the conversion factor.</a:t>
            </a:r>
          </a:p>
          <a:p>
            <a:endParaRPr lang="en-US"/>
          </a:p>
        </p:txBody>
      </p:sp>
      <p:sp>
        <p:nvSpPr>
          <p:cNvPr id="4" name="Slide Number Placeholder 3"/>
          <p:cNvSpPr>
            <a:spLocks noGrp="1"/>
          </p:cNvSpPr>
          <p:nvPr>
            <p:ph type="sldNum" sz="quarter" idx="10"/>
          </p:nvPr>
        </p:nvSpPr>
        <p:spPr/>
        <p:txBody>
          <a:bodyPr/>
          <a:lstStyle/>
          <a:p>
            <a:fld id="{441F0588-126E-3142-9243-7E823F23832F}" type="slidenum">
              <a:rPr lang="en-US" smtClean="0"/>
              <a:pPr/>
              <a:t>8</a:t>
            </a:fld>
            <a:endParaRPr lang="en-US"/>
          </a:p>
        </p:txBody>
      </p:sp>
    </p:spTree>
    <p:extLst>
      <p:ext uri="{BB962C8B-B14F-4D97-AF65-F5344CB8AC3E}">
        <p14:creationId xmlns:p14="http://schemas.microsoft.com/office/powerpoint/2010/main" val="397929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Budget Control Act of 2011</a:t>
            </a:r>
          </a:p>
          <a:p>
            <a:r>
              <a:rPr lang="en-US" dirty="0"/>
              <a:t>2% cut to Medicare rates utilizing the Conversion factor 2013-2021</a:t>
            </a:r>
          </a:p>
          <a:p>
            <a:r>
              <a:rPr lang="en-US" dirty="0"/>
              <a:t>Congress first passed a delay of the -2% sequester  through the end of 2021  </a:t>
            </a:r>
          </a:p>
          <a:p>
            <a:r>
              <a:rPr lang="en-US" dirty="0"/>
              <a:t>2% cut resumed January 1, 2022 without further   Congressional action</a:t>
            </a:r>
          </a:p>
          <a:p>
            <a:endParaRPr lang="en-US" dirty="0"/>
          </a:p>
        </p:txBody>
      </p:sp>
      <p:sp>
        <p:nvSpPr>
          <p:cNvPr id="4" name="Slide Number Placeholder 3"/>
          <p:cNvSpPr>
            <a:spLocks noGrp="1"/>
          </p:cNvSpPr>
          <p:nvPr>
            <p:ph type="sldNum" sz="quarter" idx="10"/>
          </p:nvPr>
        </p:nvSpPr>
        <p:spPr/>
        <p:txBody>
          <a:bodyPr/>
          <a:lstStyle/>
          <a:p>
            <a:fld id="{441F0588-126E-3142-9243-7E823F23832F}" type="slidenum">
              <a:rPr lang="en-US" smtClean="0"/>
              <a:pPr/>
              <a:t>9</a:t>
            </a:fld>
            <a:endParaRPr lang="en-US"/>
          </a:p>
        </p:txBody>
      </p:sp>
    </p:spTree>
    <p:extLst>
      <p:ext uri="{BB962C8B-B14F-4D97-AF65-F5344CB8AC3E}">
        <p14:creationId xmlns:p14="http://schemas.microsoft.com/office/powerpoint/2010/main" val="301168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1F0588-126E-3142-9243-7E823F23832F}" type="slidenum">
              <a:rPr lang="en-US" smtClean="0"/>
              <a:pPr/>
              <a:t>11</a:t>
            </a:fld>
            <a:endParaRPr lang="en-US"/>
          </a:p>
        </p:txBody>
      </p:sp>
    </p:spTree>
    <p:extLst>
      <p:ext uri="{BB962C8B-B14F-4D97-AF65-F5344CB8AC3E}">
        <p14:creationId xmlns:p14="http://schemas.microsoft.com/office/powerpoint/2010/main" val="2789214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RVUs X 33.872 = $4.75  </a:t>
            </a:r>
            <a:r>
              <a:rPr lang="en-US" baseline="0" dirty="0"/>
              <a:t> difference in 99284. 150m visits 1/3 99284 $237,500,000</a:t>
            </a:r>
            <a:r>
              <a:rPr lang="en-AT" baseline="0" dirty="0"/>
              <a:t>…</a:t>
            </a:r>
            <a:r>
              <a:rPr lang="en-US" baseline="0" dirty="0"/>
              <a:t>over $200m </a:t>
            </a:r>
            <a:r>
              <a:rPr lang="en-US" baseline="0"/>
              <a:t>annual recurring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41F0588-126E-3142-9243-7E823F23832F}" type="slidenum">
              <a:rPr kumimoji="0" lang="en-US" sz="1200" b="0" i="0" u="none" strike="noStrike" kern="1200" cap="none" spc="0" normalizeH="0" baseline="0" noProof="0" smtClean="0">
                <a:ln>
                  <a:noFill/>
                </a:ln>
                <a:solidFill>
                  <a:prstClr val="black"/>
                </a:solidFill>
                <a:effectLst/>
                <a:uLnTx/>
                <a:uFillTx/>
                <a:latin typeface="Palatino"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Palatino" charset="0"/>
              <a:ea typeface="MS PGothic" charset="0"/>
            </a:endParaRPr>
          </a:p>
        </p:txBody>
      </p:sp>
    </p:spTree>
    <p:extLst>
      <p:ext uri="{BB962C8B-B14F-4D97-AF65-F5344CB8AC3E}">
        <p14:creationId xmlns:p14="http://schemas.microsoft.com/office/powerpoint/2010/main" val="3024513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F0588-126E-3142-9243-7E823F23832F}" type="slidenum">
              <a:rPr lang="en-US" smtClean="0"/>
              <a:pPr/>
              <a:t>14</a:t>
            </a:fld>
            <a:endParaRPr lang="en-US"/>
          </a:p>
        </p:txBody>
      </p:sp>
    </p:spTree>
    <p:extLst>
      <p:ext uri="{BB962C8B-B14F-4D97-AF65-F5344CB8AC3E}">
        <p14:creationId xmlns:p14="http://schemas.microsoft.com/office/powerpoint/2010/main" val="530740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F0588-126E-3142-9243-7E823F23832F}" type="slidenum">
              <a:rPr lang="en-US" smtClean="0"/>
              <a:pPr/>
              <a:t>15</a:t>
            </a:fld>
            <a:endParaRPr lang="en-US"/>
          </a:p>
        </p:txBody>
      </p:sp>
    </p:spTree>
    <p:extLst>
      <p:ext uri="{BB962C8B-B14F-4D97-AF65-F5344CB8AC3E}">
        <p14:creationId xmlns:p14="http://schemas.microsoft.com/office/powerpoint/2010/main" val="4119261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2023</a:t>
            </a:r>
            <a:r>
              <a:rPr lang="en-US" baseline="0" dirty="0"/>
              <a:t> 99238  2.38</a:t>
            </a:r>
          </a:p>
          <a:p>
            <a:r>
              <a:rPr lang="en-US" baseline="0" dirty="0"/>
              <a:t>2023 99239 3.37</a:t>
            </a:r>
          </a:p>
          <a:p>
            <a:endParaRPr lang="en-US" baseline="0" dirty="0"/>
          </a:p>
          <a:p>
            <a:r>
              <a:rPr lang="en-US" sz="2900" b="1" kern="1200" dirty="0">
                <a:solidFill>
                  <a:schemeClr val="tx1"/>
                </a:solidFill>
                <a:effectLst/>
                <a:latin typeface="Palatino"/>
                <a:ea typeface="MS PGothic" pitchFamily="34" charset="-128"/>
                <a:cs typeface="Geneva" charset="-128"/>
              </a:rPr>
              <a:t>CPT 99221</a:t>
            </a:r>
            <a:r>
              <a:rPr lang="en-US" sz="2900" b="0" kern="1200" baseline="0" dirty="0">
                <a:solidFill>
                  <a:schemeClr val="tx1"/>
                </a:solidFill>
                <a:effectLst/>
                <a:latin typeface="Palatino"/>
                <a:ea typeface="MS PGothic" pitchFamily="34" charset="-128"/>
                <a:cs typeface="Geneva" charset="-128"/>
              </a:rPr>
              <a:t> </a:t>
            </a:r>
            <a:r>
              <a:rPr lang="en-US" sz="2900" kern="1200" dirty="0">
                <a:solidFill>
                  <a:schemeClr val="tx1"/>
                </a:solidFill>
                <a:effectLst/>
                <a:latin typeface="Palatino"/>
                <a:ea typeface="MS PGothic" pitchFamily="34" charset="-128"/>
                <a:cs typeface="Geneva" charset="-128"/>
              </a:rPr>
              <a:t>2.45  4.83/5.82</a:t>
            </a:r>
          </a:p>
          <a:p>
            <a:endParaRPr lang="en-US" sz="2900" kern="1200" dirty="0">
              <a:solidFill>
                <a:schemeClr val="tx1"/>
              </a:solidFill>
              <a:effectLst/>
              <a:latin typeface="Palatino"/>
              <a:ea typeface="MS PGothic" pitchFamily="34" charset="-128"/>
              <a:cs typeface="Geneva" charset="-128"/>
            </a:endParaRPr>
          </a:p>
          <a:p>
            <a:r>
              <a:rPr lang="en-US" sz="2900" b="1" kern="1200" dirty="0">
                <a:solidFill>
                  <a:schemeClr val="tx1"/>
                </a:solidFill>
                <a:effectLst/>
                <a:latin typeface="Palatino"/>
                <a:ea typeface="MS PGothic" pitchFamily="34" charset="-128"/>
                <a:cs typeface="Geneva" charset="-128"/>
              </a:rPr>
              <a:t>CPT 99222</a:t>
            </a:r>
            <a:r>
              <a:rPr lang="en-US" sz="2900" b="0" kern="1200" baseline="0" dirty="0">
                <a:solidFill>
                  <a:schemeClr val="tx1"/>
                </a:solidFill>
                <a:effectLst/>
                <a:latin typeface="Palatino"/>
                <a:ea typeface="MS PGothic" pitchFamily="34" charset="-128"/>
                <a:cs typeface="Geneva" charset="-128"/>
              </a:rPr>
              <a:t> </a:t>
            </a:r>
            <a:r>
              <a:rPr lang="en-US" sz="2900" kern="1200" dirty="0">
                <a:solidFill>
                  <a:schemeClr val="tx1"/>
                </a:solidFill>
                <a:effectLst/>
                <a:latin typeface="Palatino"/>
                <a:ea typeface="MS PGothic" pitchFamily="34" charset="-128"/>
                <a:cs typeface="Geneva" charset="-128"/>
              </a:rPr>
              <a:t>3.86  6.24/7.23</a:t>
            </a:r>
          </a:p>
          <a:p>
            <a:endParaRPr lang="en-US" sz="2900" kern="1200" dirty="0">
              <a:solidFill>
                <a:schemeClr val="tx1"/>
              </a:solidFill>
              <a:effectLst/>
              <a:latin typeface="Palatino"/>
              <a:ea typeface="MS PGothic" pitchFamily="34" charset="-128"/>
              <a:cs typeface="Geneva" charset="-128"/>
            </a:endParaRPr>
          </a:p>
          <a:p>
            <a:r>
              <a:rPr lang="en-US" sz="2900" b="1" kern="1200" dirty="0">
                <a:solidFill>
                  <a:schemeClr val="tx1"/>
                </a:solidFill>
                <a:effectLst/>
                <a:latin typeface="Palatino"/>
                <a:ea typeface="MS PGothic" pitchFamily="34" charset="-128"/>
                <a:cs typeface="Geneva" charset="-128"/>
              </a:rPr>
              <a:t>CPT 99223</a:t>
            </a:r>
            <a:r>
              <a:rPr lang="en-US" sz="2900" b="0" kern="1200" baseline="0" dirty="0">
                <a:solidFill>
                  <a:schemeClr val="tx1"/>
                </a:solidFill>
                <a:effectLst/>
                <a:latin typeface="Palatino"/>
                <a:ea typeface="MS PGothic" pitchFamily="34" charset="-128"/>
                <a:cs typeface="Geneva" charset="-128"/>
              </a:rPr>
              <a:t> </a:t>
            </a:r>
            <a:r>
              <a:rPr lang="en-US" sz="2900" kern="1200" dirty="0">
                <a:solidFill>
                  <a:schemeClr val="tx1"/>
                </a:solidFill>
                <a:effectLst/>
                <a:latin typeface="Palatino"/>
                <a:ea typeface="MS PGothic" pitchFamily="34" charset="-128"/>
                <a:cs typeface="Geneva" charset="-128"/>
              </a:rPr>
              <a:t>5.17  7.55/8.54</a:t>
            </a:r>
          </a:p>
          <a:p>
            <a:endParaRPr lang="en-US" dirty="0"/>
          </a:p>
        </p:txBody>
      </p:sp>
      <p:sp>
        <p:nvSpPr>
          <p:cNvPr id="4" name="Slide Number Placeholder 3"/>
          <p:cNvSpPr>
            <a:spLocks noGrp="1"/>
          </p:cNvSpPr>
          <p:nvPr>
            <p:ph type="sldNum" sz="quarter" idx="10"/>
          </p:nvPr>
        </p:nvSpPr>
        <p:spPr/>
        <p:txBody>
          <a:bodyPr/>
          <a:lstStyle/>
          <a:p>
            <a:fld id="{441F0588-126E-3142-9243-7E823F23832F}" type="slidenum">
              <a:rPr lang="en-US" smtClean="0"/>
              <a:pPr/>
              <a:t>16</a:t>
            </a:fld>
            <a:endParaRPr lang="en-US" dirty="0"/>
          </a:p>
        </p:txBody>
      </p:sp>
    </p:spTree>
    <p:extLst>
      <p:ext uri="{BB962C8B-B14F-4D97-AF65-F5344CB8AC3E}">
        <p14:creationId xmlns:p14="http://schemas.microsoft.com/office/powerpoint/2010/main" val="2443979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hyperlink" Target="http://www.supersonicgirl.net/" TargetMode="External"/><Relationship Id="rId2" Type="http://schemas.openxmlformats.org/officeDocument/2006/relationships/image" Target="../media/image50.jpeg"/><Relationship Id="rId1" Type="http://schemas.openxmlformats.org/officeDocument/2006/relationships/slideMaster" Target="../slideMasters/slideMaster7.xml"/><Relationship Id="rId6" Type="http://schemas.openxmlformats.org/officeDocument/2006/relationships/image" Target="../media/image53.png"/><Relationship Id="rId5" Type="http://schemas.openxmlformats.org/officeDocument/2006/relationships/hyperlink" Target="http://www.pngall.com/facebook-png" TargetMode="External"/><Relationship Id="rId4" Type="http://schemas.openxmlformats.org/officeDocument/2006/relationships/image" Target="../media/image52.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Content Placeholder 5"/>
          <p:cNvSpPr>
            <a:spLocks noGrp="1"/>
          </p:cNvSpPr>
          <p:nvPr>
            <p:ph sz="quarter" idx="10"/>
          </p:nvPr>
        </p:nvSpPr>
        <p:spPr>
          <a:xfrm>
            <a:off x="2752026" y="2286003"/>
            <a:ext cx="18925464" cy="3079750"/>
          </a:xfrm>
          <a:prstGeom prst="rect">
            <a:avLst/>
          </a:prstGeom>
        </p:spPr>
        <p:txBody>
          <a:bodyPr vert="horz" lIns="91425" tIns="45712" rIns="91425" bIns="45712"/>
          <a:lstStyle>
            <a:lvl1pPr marL="0" indent="0" algn="l">
              <a:buNone/>
              <a:defRPr sz="8100">
                <a:solidFill>
                  <a:schemeClr val="tx1">
                    <a:lumMod val="75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
        <p:nvSpPr>
          <p:cNvPr id="6" name="Content Placeholder 5"/>
          <p:cNvSpPr>
            <a:spLocks noGrp="1"/>
          </p:cNvSpPr>
          <p:nvPr>
            <p:ph sz="quarter" idx="11"/>
          </p:nvPr>
        </p:nvSpPr>
        <p:spPr>
          <a:xfrm>
            <a:off x="2794365" y="5778503"/>
            <a:ext cx="18840786" cy="5746750"/>
          </a:xfrm>
          <a:prstGeom prst="rect">
            <a:avLst/>
          </a:prstGeom>
        </p:spPr>
        <p:txBody>
          <a:bodyPr vert="horz" lIns="91425" tIns="45712" rIns="91425" bIns="45712"/>
          <a:lstStyle>
            <a:lvl1pPr marL="0" indent="0" algn="l">
              <a:buNone/>
              <a:defRPr sz="6900">
                <a:solidFill>
                  <a:schemeClr val="tx1">
                    <a:lumMod val="75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59808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50813" y="-42596"/>
            <a:ext cx="24688801" cy="13801192"/>
          </a:xfrm>
          <a:prstGeom prst="rect">
            <a:avLst/>
          </a:prstGeom>
        </p:spPr>
      </p:pic>
      <p:sp>
        <p:nvSpPr>
          <p:cNvPr id="4" name="Content Placeholder 5"/>
          <p:cNvSpPr>
            <a:spLocks noGrp="1"/>
          </p:cNvSpPr>
          <p:nvPr>
            <p:ph sz="quarter" idx="10"/>
          </p:nvPr>
        </p:nvSpPr>
        <p:spPr>
          <a:xfrm>
            <a:off x="1230072" y="8499757"/>
            <a:ext cx="21682263" cy="1461930"/>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2431786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13716000"/>
          </a:xfrm>
          <a:prstGeom prst="rect">
            <a:avLst/>
          </a:prstGeom>
        </p:spPr>
      </p:pic>
      <p:sp>
        <p:nvSpPr>
          <p:cNvPr id="4" name="Content Placeholder 5"/>
          <p:cNvSpPr>
            <a:spLocks noGrp="1"/>
          </p:cNvSpPr>
          <p:nvPr>
            <p:ph sz="quarter" idx="10"/>
          </p:nvPr>
        </p:nvSpPr>
        <p:spPr>
          <a:xfrm>
            <a:off x="4655502" y="5558381"/>
            <a:ext cx="15076171" cy="2697062"/>
          </a:xfrm>
          <a:prstGeom prst="rect">
            <a:avLst/>
          </a:prstGeom>
        </p:spPr>
        <p:txBody>
          <a:bodyPr vert="horz"/>
          <a:lstStyle>
            <a:lvl1pPr marL="0" indent="0" algn="ctr">
              <a:buNone/>
              <a:defRPr>
                <a:solidFill>
                  <a:schemeClr val="tx1">
                    <a:lumMod val="90000"/>
                    <a:lumOff val="10000"/>
                  </a:schemeClr>
                </a:solidFill>
                <a:latin typeface="Palatino Linotype"/>
                <a:cs typeface="Palatino Linotype"/>
              </a:defRPr>
            </a:lvl1pPr>
            <a:lvl2pPr marL="914400" indent="0">
              <a:buNone/>
              <a:defRPr>
                <a:solidFill>
                  <a:schemeClr val="tx1"/>
                </a:solidFill>
                <a:latin typeface="Aperto"/>
                <a:cs typeface="Aperto"/>
              </a:defRPr>
            </a:lvl2pPr>
            <a:lvl3pPr marL="1828800" indent="0">
              <a:buNone/>
              <a:defRPr>
                <a:solidFill>
                  <a:schemeClr val="tx1"/>
                </a:solidFill>
                <a:latin typeface="Aperto"/>
                <a:cs typeface="Aperto"/>
              </a:defRPr>
            </a:lvl3pPr>
            <a:lvl4pPr marL="2743200" indent="0">
              <a:buNone/>
              <a:defRPr>
                <a:solidFill>
                  <a:schemeClr val="tx1"/>
                </a:solidFill>
                <a:latin typeface="Aperto"/>
                <a:cs typeface="Aperto"/>
              </a:defRPr>
            </a:lvl4pPr>
            <a:lvl5pPr marL="365760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5568297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and Content w/logo">
    <p:spTree>
      <p:nvGrpSpPr>
        <p:cNvPr id="1" name=""/>
        <p:cNvGrpSpPr/>
        <p:nvPr/>
      </p:nvGrpSpPr>
      <p:grpSpPr>
        <a:xfrm>
          <a:off x="0" y="0"/>
          <a:ext cx="0" cy="0"/>
          <a:chOff x="0" y="0"/>
          <a:chExt cx="0" cy="0"/>
        </a:xfrm>
      </p:grpSpPr>
      <p:sp>
        <p:nvSpPr>
          <p:cNvPr id="4" name="Rectangle 3"/>
          <p:cNvSpPr/>
          <p:nvPr userDrawn="1"/>
        </p:nvSpPr>
        <p:spPr>
          <a:xfrm>
            <a:off x="0" y="2454277"/>
            <a:ext cx="24387175" cy="3619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Footer Placeholder 4"/>
          <p:cNvSpPr txBox="1">
            <a:spLocks/>
          </p:cNvSpPr>
          <p:nvPr userDrawn="1"/>
        </p:nvSpPr>
        <p:spPr>
          <a:xfrm>
            <a:off x="622383" y="12954000"/>
            <a:ext cx="22354910" cy="635000"/>
          </a:xfrm>
          <a:prstGeom prst="rect">
            <a:avLst/>
          </a:prstGeom>
        </p:spPr>
        <p:txBody>
          <a:bodyPr anchor="ctr"/>
          <a:lstStyle>
            <a:defPPr>
              <a:defRPr lang="en-US"/>
            </a:defPPr>
            <a:lvl1pPr algn="ctr" defTabSz="457200" rtl="0" fontAlgn="auto">
              <a:spcBef>
                <a:spcPts val="0"/>
              </a:spcBef>
              <a:spcAft>
                <a:spcPts val="0"/>
              </a:spcAft>
              <a:defRPr sz="1200" b="0" i="0" kern="1200">
                <a:solidFill>
                  <a:schemeClr val="accent5"/>
                </a:solidFill>
                <a:latin typeface="Palatino Linotype"/>
                <a:ea typeface="+mn-ea"/>
                <a:cs typeface="Palatino Linotype"/>
              </a:defRPr>
            </a:lvl1pPr>
            <a:lvl2pPr marL="457200" algn="l" defTabSz="457200" rtl="0" fontAlgn="base">
              <a:spcBef>
                <a:spcPct val="0"/>
              </a:spcBef>
              <a:spcAft>
                <a:spcPct val="0"/>
              </a:spcAft>
              <a:defRPr kern="1200">
                <a:solidFill>
                  <a:schemeClr val="tx1"/>
                </a:solidFill>
                <a:latin typeface="Lucida Grande"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Lucida Grande"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Lucida Grande"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Lucida Grande" charset="0"/>
                <a:ea typeface="ＭＳ Ｐゴシック" charset="0"/>
                <a:cs typeface="ＭＳ Ｐゴシック" charset="0"/>
              </a:defRPr>
            </a:lvl5pPr>
            <a:lvl6pPr marL="2286000" algn="l" defTabSz="457200" rtl="0" eaLnBrk="1" latinLnBrk="0" hangingPunct="1">
              <a:defRPr kern="1200">
                <a:solidFill>
                  <a:schemeClr val="tx1"/>
                </a:solidFill>
                <a:latin typeface="Lucida Grande" charset="0"/>
                <a:ea typeface="ＭＳ Ｐゴシック" charset="0"/>
                <a:cs typeface="ＭＳ Ｐゴシック" charset="0"/>
              </a:defRPr>
            </a:lvl6pPr>
            <a:lvl7pPr marL="2743200" algn="l" defTabSz="457200" rtl="0" eaLnBrk="1" latinLnBrk="0" hangingPunct="1">
              <a:defRPr kern="1200">
                <a:solidFill>
                  <a:schemeClr val="tx1"/>
                </a:solidFill>
                <a:latin typeface="Lucida Grande" charset="0"/>
                <a:ea typeface="ＭＳ Ｐゴシック" charset="0"/>
                <a:cs typeface="ＭＳ Ｐゴシック" charset="0"/>
              </a:defRPr>
            </a:lvl7pPr>
            <a:lvl8pPr marL="3200400" algn="l" defTabSz="457200" rtl="0" eaLnBrk="1" latinLnBrk="0" hangingPunct="1">
              <a:defRPr kern="1200">
                <a:solidFill>
                  <a:schemeClr val="tx1"/>
                </a:solidFill>
                <a:latin typeface="Lucida Grande" charset="0"/>
                <a:ea typeface="ＭＳ Ｐゴシック" charset="0"/>
                <a:cs typeface="ＭＳ Ｐゴシック" charset="0"/>
              </a:defRPr>
            </a:lvl8pPr>
            <a:lvl9pPr marL="3657600" algn="l" defTabSz="457200" rtl="0" eaLnBrk="1" latinLnBrk="0" hangingPunct="1">
              <a:defRPr kern="1200">
                <a:solidFill>
                  <a:schemeClr val="tx1"/>
                </a:solidFill>
                <a:latin typeface="Lucida Grande" charset="0"/>
                <a:ea typeface="ＭＳ Ｐゴシック" charset="0"/>
                <a:cs typeface="ＭＳ Ｐゴシック" charset="0"/>
              </a:defRPr>
            </a:lvl9pPr>
          </a:lstStyle>
          <a:p>
            <a:pPr algn="l">
              <a:defRPr/>
            </a:pPr>
            <a:endParaRPr lang="en-US" sz="1800"/>
          </a:p>
        </p:txBody>
      </p:sp>
      <p:sp>
        <p:nvSpPr>
          <p:cNvPr id="6" name="Rectangle 5"/>
          <p:cNvSpPr/>
          <p:nvPr userDrawn="1"/>
        </p:nvSpPr>
        <p:spPr>
          <a:xfrm>
            <a:off x="0" y="2454277"/>
            <a:ext cx="24387175" cy="3619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Connector 6"/>
          <p:cNvCxnSpPr/>
          <p:nvPr userDrawn="1"/>
        </p:nvCxnSpPr>
        <p:spPr>
          <a:xfrm>
            <a:off x="0" y="2419350"/>
            <a:ext cx="24387175" cy="3176"/>
          </a:xfrm>
          <a:prstGeom prst="line">
            <a:avLst/>
          </a:prstGeom>
          <a:ln w="38100" cap="flat"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2703" y="2343150"/>
            <a:ext cx="24425281" cy="3176"/>
          </a:xfrm>
          <a:prstGeom prst="line">
            <a:avLst/>
          </a:prstGeom>
          <a:ln w="38100" cap="flat" cmpd="sng" algn="ctr">
            <a:solidFill>
              <a:schemeClr val="accent5"/>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Content Placeholder 2"/>
          <p:cNvSpPr>
            <a:spLocks noGrp="1"/>
          </p:cNvSpPr>
          <p:nvPr>
            <p:ph idx="1"/>
          </p:nvPr>
        </p:nvSpPr>
        <p:spPr>
          <a:xfrm>
            <a:off x="1963490" y="3175002"/>
            <a:ext cx="20651803" cy="8486776"/>
          </a:xfrm>
          <a:prstGeom prst="rect">
            <a:avLst/>
          </a:prstGeom>
        </p:spPr>
        <p:txBody>
          <a:bodyPr/>
          <a:lstStyle>
            <a:lvl1pPr marL="685800" indent="-685800">
              <a:buClr>
                <a:srgbClr val="FF8000"/>
              </a:buClr>
              <a:buFont typeface="Lucida Grande"/>
              <a:buChar char="▪"/>
              <a:defRPr sz="6400" b="0" i="0">
                <a:solidFill>
                  <a:srgbClr val="00397E"/>
                </a:solidFill>
                <a:latin typeface="Palatino Linotype"/>
                <a:cs typeface="Palatino Linotype"/>
              </a:defRPr>
            </a:lvl1pPr>
            <a:lvl2pPr>
              <a:defRPr sz="5600" b="0" i="0">
                <a:solidFill>
                  <a:srgbClr val="00397E"/>
                </a:solidFill>
                <a:latin typeface="Palatino Linotype"/>
                <a:cs typeface="Palatino Linotype"/>
              </a:defRPr>
            </a:lvl2pPr>
            <a:lvl3pPr>
              <a:defRPr sz="4800" b="0" i="0">
                <a:solidFill>
                  <a:srgbClr val="00397E"/>
                </a:solidFill>
                <a:latin typeface="Palatino Linotype"/>
                <a:cs typeface="Palatino Linotype"/>
              </a:defRPr>
            </a:lvl3pPr>
            <a:lvl4pPr>
              <a:defRPr sz="4000" b="0" i="0">
                <a:solidFill>
                  <a:srgbClr val="00397E"/>
                </a:solidFill>
                <a:latin typeface="Palatino Linotype"/>
                <a:cs typeface="Palatino Linotype"/>
              </a:defRPr>
            </a:lvl4pPr>
            <a:lvl5pPr>
              <a:defRPr sz="4000" b="0" i="0">
                <a:solidFill>
                  <a:srgbClr val="00397E"/>
                </a:solidFill>
                <a:latin typeface="Palatino Linotype"/>
                <a:cs typeface="Palatino Linotyp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itle 1"/>
          <p:cNvSpPr>
            <a:spLocks noGrp="1"/>
          </p:cNvSpPr>
          <p:nvPr>
            <p:ph type="title"/>
          </p:nvPr>
        </p:nvSpPr>
        <p:spPr>
          <a:xfrm>
            <a:off x="2930546" y="634862"/>
            <a:ext cx="20244521" cy="1110944"/>
          </a:xfrm>
          <a:prstGeom prst="rect">
            <a:avLst/>
          </a:prstGeom>
        </p:spPr>
        <p:txBody>
          <a:bodyPr>
            <a:noAutofit/>
          </a:bodyPr>
          <a:lstStyle>
            <a:lvl1pPr algn="l">
              <a:defRPr sz="8000" b="0" i="0">
                <a:solidFill>
                  <a:schemeClr val="accent5"/>
                </a:solidFill>
                <a:latin typeface="Palatino Linotype"/>
                <a:cs typeface="Palatino Linotype"/>
              </a:defRPr>
            </a:lvl1pPr>
          </a:lstStyle>
          <a:p>
            <a:r>
              <a:rPr lang="en-US"/>
              <a:t>Click to edit Master title style</a:t>
            </a:r>
          </a:p>
        </p:txBody>
      </p:sp>
    </p:spTree>
    <p:extLst>
      <p:ext uri="{BB962C8B-B14F-4D97-AF65-F5344CB8AC3E}">
        <p14:creationId xmlns:p14="http://schemas.microsoft.com/office/powerpoint/2010/main" val="26117315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E486D9A2-A2EF-421F-AC01-777E13227B31}" type="datetimeFigureOut">
              <a:rPr lang="en-US" smtClean="0"/>
              <a:t>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AA7AE-7E02-466A-A924-DA1AE9E59A30}" type="slidenum">
              <a:rPr lang="en-US" smtClean="0"/>
              <a:t>‹#›</a:t>
            </a:fld>
            <a:endParaRPr lang="en-US"/>
          </a:p>
        </p:txBody>
      </p:sp>
    </p:spTree>
    <p:extLst>
      <p:ext uri="{BB962C8B-B14F-4D97-AF65-F5344CB8AC3E}">
        <p14:creationId xmlns:p14="http://schemas.microsoft.com/office/powerpoint/2010/main" val="1550810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86D9A2-A2EF-421F-AC01-777E13227B31}" type="datetimeFigureOut">
              <a:rPr lang="en-US" smtClean="0"/>
              <a:t>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1AA7AE-7E02-466A-A924-DA1AE9E59A30}" type="slidenum">
              <a:rPr lang="en-US" smtClean="0"/>
              <a:t>‹#›</a:t>
            </a:fld>
            <a:endParaRPr lang="en-US"/>
          </a:p>
        </p:txBody>
      </p:sp>
    </p:spTree>
    <p:extLst>
      <p:ext uri="{BB962C8B-B14F-4D97-AF65-F5344CB8AC3E}">
        <p14:creationId xmlns:p14="http://schemas.microsoft.com/office/powerpoint/2010/main" val="16034619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24528311" cy="13716000"/>
          </a:xfrm>
          <a:prstGeom prst="rect">
            <a:avLst/>
          </a:prstGeom>
        </p:spPr>
      </p:pic>
      <p:sp>
        <p:nvSpPr>
          <p:cNvPr id="7" name="Content Placeholder 5"/>
          <p:cNvSpPr>
            <a:spLocks noGrp="1"/>
          </p:cNvSpPr>
          <p:nvPr>
            <p:ph sz="quarter" idx="10"/>
          </p:nvPr>
        </p:nvSpPr>
        <p:spPr>
          <a:xfrm>
            <a:off x="1230072" y="8499755"/>
            <a:ext cx="21682263" cy="1461930"/>
          </a:xfrm>
          <a:prstGeom prst="rect">
            <a:avLst/>
          </a:prstGeom>
        </p:spPr>
        <p:txBody>
          <a:bodyPr vert="horz"/>
          <a:lstStyle>
            <a:lvl1pPr marL="0" indent="0" algn="l">
              <a:buNone/>
              <a:defRPr>
                <a:solidFill>
                  <a:schemeClr val="tx1">
                    <a:lumMod val="90000"/>
                    <a:lumOff val="10000"/>
                  </a:schemeClr>
                </a:solidFill>
                <a:latin typeface="Palatino Linotype"/>
                <a:cs typeface="Palatino Linotype"/>
              </a:defRPr>
            </a:lvl1pPr>
            <a:lvl2pPr marL="914400" indent="0">
              <a:buNone/>
              <a:defRPr>
                <a:solidFill>
                  <a:schemeClr val="tx1"/>
                </a:solidFill>
                <a:latin typeface="Aperto"/>
                <a:cs typeface="Aperto"/>
              </a:defRPr>
            </a:lvl2pPr>
            <a:lvl3pPr marL="1828800" indent="0">
              <a:buNone/>
              <a:defRPr>
                <a:solidFill>
                  <a:schemeClr val="tx1"/>
                </a:solidFill>
                <a:latin typeface="Aperto"/>
                <a:cs typeface="Aperto"/>
              </a:defRPr>
            </a:lvl3pPr>
            <a:lvl4pPr marL="2743200" indent="0">
              <a:buNone/>
              <a:defRPr>
                <a:solidFill>
                  <a:schemeClr val="tx1"/>
                </a:solidFill>
                <a:latin typeface="Aperto"/>
                <a:cs typeface="Aperto"/>
              </a:defRPr>
            </a:lvl4pPr>
            <a:lvl5pPr marL="365760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762735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74139" y="-42596"/>
            <a:ext cx="24535453" cy="13801192"/>
          </a:xfrm>
          <a:prstGeom prst="rect">
            <a:avLst/>
          </a:prstGeom>
        </p:spPr>
      </p:pic>
      <p:sp>
        <p:nvSpPr>
          <p:cNvPr id="4" name="Content Placeholder 5"/>
          <p:cNvSpPr>
            <a:spLocks noGrp="1"/>
          </p:cNvSpPr>
          <p:nvPr>
            <p:ph sz="quarter" idx="10"/>
          </p:nvPr>
        </p:nvSpPr>
        <p:spPr>
          <a:xfrm>
            <a:off x="2149637" y="8768697"/>
            <a:ext cx="20328572" cy="1461930"/>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936915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74139" y="-42596"/>
            <a:ext cx="24535453" cy="13801192"/>
          </a:xfrm>
          <a:prstGeom prst="rect">
            <a:avLst/>
          </a:prstGeom>
        </p:spPr>
      </p:pic>
      <p:sp>
        <p:nvSpPr>
          <p:cNvPr id="4" name="Content Placeholder 5"/>
          <p:cNvSpPr>
            <a:spLocks noGrp="1"/>
          </p:cNvSpPr>
          <p:nvPr>
            <p:ph sz="quarter" idx="10"/>
          </p:nvPr>
        </p:nvSpPr>
        <p:spPr>
          <a:xfrm>
            <a:off x="2149637" y="8768697"/>
            <a:ext cx="20328572" cy="1461930"/>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196221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74139" y="-42596"/>
            <a:ext cx="24535453" cy="13801192"/>
          </a:xfrm>
          <a:prstGeom prst="rect">
            <a:avLst/>
          </a:prstGeom>
        </p:spPr>
      </p:pic>
      <p:sp>
        <p:nvSpPr>
          <p:cNvPr id="4" name="Content Placeholder 5"/>
          <p:cNvSpPr>
            <a:spLocks noGrp="1"/>
          </p:cNvSpPr>
          <p:nvPr>
            <p:ph sz="quarter" idx="10"/>
          </p:nvPr>
        </p:nvSpPr>
        <p:spPr>
          <a:xfrm>
            <a:off x="2149637" y="8768697"/>
            <a:ext cx="20328572" cy="1461930"/>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358540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24387175" cy="2667000"/>
          </a:xfrm>
          <a:prstGeom prst="rect">
            <a:avLst/>
          </a:prstGeom>
        </p:spPr>
      </p:pic>
      <p:sp>
        <p:nvSpPr>
          <p:cNvPr id="5" name="Rectangle 4"/>
          <p:cNvSpPr/>
          <p:nvPr userDrawn="1"/>
        </p:nvSpPr>
        <p:spPr>
          <a:xfrm>
            <a:off x="0" y="2648641"/>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sz="3600"/>
          </a:p>
        </p:txBody>
      </p:sp>
      <p:sp>
        <p:nvSpPr>
          <p:cNvPr id="6" name="Content Placeholder 2"/>
          <p:cNvSpPr>
            <a:spLocks noGrp="1"/>
          </p:cNvSpPr>
          <p:nvPr>
            <p:ph idx="1"/>
          </p:nvPr>
        </p:nvSpPr>
        <p:spPr>
          <a:xfrm>
            <a:off x="1219365" y="3556005"/>
            <a:ext cx="21982326" cy="8761646"/>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6" y="782592"/>
            <a:ext cx="21931519"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1426286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13716000"/>
          </a:xfrm>
          <a:prstGeom prst="rect">
            <a:avLst/>
          </a:prstGeom>
        </p:spPr>
      </p:pic>
      <p:sp>
        <p:nvSpPr>
          <p:cNvPr id="5" name="Content Placeholder 5"/>
          <p:cNvSpPr>
            <a:spLocks noGrp="1"/>
          </p:cNvSpPr>
          <p:nvPr>
            <p:ph sz="quarter" idx="10"/>
          </p:nvPr>
        </p:nvSpPr>
        <p:spPr>
          <a:xfrm>
            <a:off x="4655502" y="5558383"/>
            <a:ext cx="15076171" cy="2697062"/>
          </a:xfrm>
          <a:prstGeom prst="rect">
            <a:avLst/>
          </a:prstGeom>
        </p:spPr>
        <p:txBody>
          <a:bodyPr vert="horz" lIns="91425" tIns="45712" rIns="91425" bIns="45712"/>
          <a:lstStyle>
            <a:lvl1pPr marL="0" indent="0" algn="ctr">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943624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13716000"/>
          </a:xfrm>
          <a:prstGeom prst="rect">
            <a:avLst/>
          </a:prstGeom>
        </p:spPr>
      </p:pic>
      <p:sp>
        <p:nvSpPr>
          <p:cNvPr id="4" name="Content Placeholder 5"/>
          <p:cNvSpPr>
            <a:spLocks noGrp="1"/>
          </p:cNvSpPr>
          <p:nvPr>
            <p:ph sz="quarter" idx="10"/>
          </p:nvPr>
        </p:nvSpPr>
        <p:spPr>
          <a:xfrm>
            <a:off x="4655502" y="5558383"/>
            <a:ext cx="15076171" cy="2697062"/>
          </a:xfrm>
          <a:prstGeom prst="rect">
            <a:avLst/>
          </a:prstGeom>
        </p:spPr>
        <p:txBody>
          <a:bodyPr vert="horz" lIns="91425" tIns="45712" rIns="91425" bIns="45712"/>
          <a:lstStyle>
            <a:lvl1pPr marL="0" indent="0" algn="ctr">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942645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age Separat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24387175" cy="13716000"/>
          </a:xfrm>
          <a:prstGeom prst="rect">
            <a:avLst/>
          </a:prstGeom>
        </p:spPr>
      </p:pic>
      <p:sp>
        <p:nvSpPr>
          <p:cNvPr id="6" name="Content Placeholder 5"/>
          <p:cNvSpPr>
            <a:spLocks noGrp="1"/>
          </p:cNvSpPr>
          <p:nvPr>
            <p:ph sz="quarter" idx="10"/>
          </p:nvPr>
        </p:nvSpPr>
        <p:spPr>
          <a:xfrm>
            <a:off x="4655502" y="5558383"/>
            <a:ext cx="15076171" cy="2697062"/>
          </a:xfrm>
          <a:prstGeom prst="rect">
            <a:avLst/>
          </a:prstGeom>
        </p:spPr>
        <p:txBody>
          <a:bodyPr vert="horz" lIns="91425" tIns="45712" rIns="91425" bIns="45712"/>
          <a:lstStyle>
            <a:lvl1pPr marL="0" indent="0" algn="ctr">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44968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13716000"/>
          </a:xfrm>
          <a:prstGeom prst="rect">
            <a:avLst/>
          </a:prstGeom>
        </p:spPr>
      </p:pic>
      <p:sp>
        <p:nvSpPr>
          <p:cNvPr id="5" name="Content Placeholder 5"/>
          <p:cNvSpPr>
            <a:spLocks noGrp="1"/>
          </p:cNvSpPr>
          <p:nvPr>
            <p:ph sz="quarter" idx="10"/>
          </p:nvPr>
        </p:nvSpPr>
        <p:spPr>
          <a:xfrm>
            <a:off x="4655502" y="5558383"/>
            <a:ext cx="15076171" cy="2697062"/>
          </a:xfrm>
          <a:prstGeom prst="rect">
            <a:avLst/>
          </a:prstGeom>
        </p:spPr>
        <p:txBody>
          <a:bodyPr vert="horz" lIns="91425" tIns="45712" rIns="91425" bIns="45712"/>
          <a:lstStyle>
            <a:lvl1pPr marL="0" indent="0" algn="ctr">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42062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Page Separat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9709" y="1453"/>
            <a:ext cx="24378840" cy="13713098"/>
          </a:xfrm>
          <a:prstGeom prst="rect">
            <a:avLst/>
          </a:prstGeom>
        </p:spPr>
      </p:pic>
      <p:sp>
        <p:nvSpPr>
          <p:cNvPr id="5" name="Content Placeholder 5"/>
          <p:cNvSpPr>
            <a:spLocks noGrp="1"/>
          </p:cNvSpPr>
          <p:nvPr>
            <p:ph sz="quarter" idx="10"/>
          </p:nvPr>
        </p:nvSpPr>
        <p:spPr>
          <a:xfrm>
            <a:off x="1230072" y="8499757"/>
            <a:ext cx="21682263" cy="1461930"/>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89451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5"/>
          <p:cNvSpPr>
            <a:spLocks noGrp="1"/>
          </p:cNvSpPr>
          <p:nvPr>
            <p:ph sz="quarter" idx="10"/>
          </p:nvPr>
        </p:nvSpPr>
        <p:spPr>
          <a:xfrm>
            <a:off x="3358237" y="4047344"/>
            <a:ext cx="18110475" cy="2578308"/>
          </a:xfrm>
          <a:prstGeom prst="rect">
            <a:avLst/>
          </a:prstGeom>
        </p:spPr>
        <p:txBody>
          <a:bodyPr vert="horz" lIns="91425" tIns="45712" rIns="91425" bIns="45712"/>
          <a:lstStyle>
            <a:lvl1pPr marL="0" indent="0" algn="l">
              <a:buNone/>
              <a:defRPr sz="8100">
                <a:solidFill>
                  <a:schemeClr val="tx1">
                    <a:lumMod val="75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
        <p:nvSpPr>
          <p:cNvPr id="4" name="Content Placeholder 5"/>
          <p:cNvSpPr>
            <a:spLocks noGrp="1"/>
          </p:cNvSpPr>
          <p:nvPr>
            <p:ph sz="quarter" idx="11"/>
          </p:nvPr>
        </p:nvSpPr>
        <p:spPr>
          <a:xfrm>
            <a:off x="3358241" y="7135320"/>
            <a:ext cx="18110472" cy="4389932"/>
          </a:xfrm>
          <a:prstGeom prst="rect">
            <a:avLst/>
          </a:prstGeom>
        </p:spPr>
        <p:txBody>
          <a:bodyPr vert="horz" lIns="91425" tIns="45712" rIns="91425" bIns="45712"/>
          <a:lstStyle>
            <a:lvl1pPr marL="0" indent="0" algn="l">
              <a:buNone/>
              <a:defRPr sz="6000">
                <a:solidFill>
                  <a:schemeClr val="tx1">
                    <a:lumMod val="75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053261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_1-Line Title &amp;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6" name="Title 1"/>
          <p:cNvSpPr>
            <a:spLocks noGrp="1"/>
          </p:cNvSpPr>
          <p:nvPr>
            <p:ph type="title"/>
          </p:nvPr>
        </p:nvSpPr>
        <p:spPr>
          <a:xfrm>
            <a:off x="1219366" y="782592"/>
            <a:ext cx="21931519"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
        <p:nvSpPr>
          <p:cNvPr id="13" name="Content Placeholder 2"/>
          <p:cNvSpPr>
            <a:spLocks noGrp="1"/>
          </p:cNvSpPr>
          <p:nvPr>
            <p:ph idx="1"/>
          </p:nvPr>
        </p:nvSpPr>
        <p:spPr>
          <a:xfrm>
            <a:off x="1219365" y="3556003"/>
            <a:ext cx="21982326" cy="8761646"/>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24321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13716000"/>
          </a:xfrm>
          <a:prstGeom prst="rect">
            <a:avLst/>
          </a:prstGeom>
        </p:spPr>
      </p:pic>
      <p:sp>
        <p:nvSpPr>
          <p:cNvPr id="5" name="Content Placeholder 5"/>
          <p:cNvSpPr>
            <a:spLocks noGrp="1"/>
          </p:cNvSpPr>
          <p:nvPr>
            <p:ph sz="quarter" idx="10"/>
          </p:nvPr>
        </p:nvSpPr>
        <p:spPr>
          <a:xfrm>
            <a:off x="4655502" y="5558381"/>
            <a:ext cx="15076171" cy="2697062"/>
          </a:xfrm>
          <a:prstGeom prst="rect">
            <a:avLst/>
          </a:prstGeom>
        </p:spPr>
        <p:txBody>
          <a:bodyPr vert="horz"/>
          <a:lstStyle>
            <a:lvl1pPr marL="0" indent="0" algn="ctr">
              <a:buNone/>
              <a:defRPr>
                <a:solidFill>
                  <a:schemeClr val="tx1">
                    <a:lumMod val="90000"/>
                    <a:lumOff val="10000"/>
                  </a:schemeClr>
                </a:solidFill>
                <a:latin typeface="Palatino Linotype"/>
                <a:cs typeface="Palatino Linotype"/>
              </a:defRPr>
            </a:lvl1pPr>
            <a:lvl2pPr marL="914400" indent="0">
              <a:buNone/>
              <a:defRPr>
                <a:solidFill>
                  <a:schemeClr val="tx1"/>
                </a:solidFill>
                <a:latin typeface="Aperto"/>
                <a:cs typeface="Aperto"/>
              </a:defRPr>
            </a:lvl2pPr>
            <a:lvl3pPr marL="1828800" indent="0">
              <a:buNone/>
              <a:defRPr>
                <a:solidFill>
                  <a:schemeClr val="tx1"/>
                </a:solidFill>
                <a:latin typeface="Aperto"/>
                <a:cs typeface="Aperto"/>
              </a:defRPr>
            </a:lvl3pPr>
            <a:lvl4pPr marL="2743200" indent="0">
              <a:buNone/>
              <a:defRPr>
                <a:solidFill>
                  <a:schemeClr val="tx1"/>
                </a:solidFill>
                <a:latin typeface="Aperto"/>
                <a:cs typeface="Aperto"/>
              </a:defRPr>
            </a:lvl4pPr>
            <a:lvl5pPr marL="365760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96430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13716000"/>
          </a:xfrm>
          <a:prstGeom prst="rect">
            <a:avLst/>
          </a:prstGeom>
        </p:spPr>
      </p:pic>
      <p:sp>
        <p:nvSpPr>
          <p:cNvPr id="4" name="Content Placeholder 5"/>
          <p:cNvSpPr>
            <a:spLocks noGrp="1"/>
          </p:cNvSpPr>
          <p:nvPr>
            <p:ph sz="quarter" idx="10"/>
          </p:nvPr>
        </p:nvSpPr>
        <p:spPr>
          <a:xfrm>
            <a:off x="4655502" y="5558381"/>
            <a:ext cx="15076171" cy="2697062"/>
          </a:xfrm>
          <a:prstGeom prst="rect">
            <a:avLst/>
          </a:prstGeom>
        </p:spPr>
        <p:txBody>
          <a:bodyPr vert="horz"/>
          <a:lstStyle>
            <a:lvl1pPr marL="0" indent="0" algn="ctr">
              <a:buNone/>
              <a:defRPr>
                <a:solidFill>
                  <a:schemeClr val="tx1">
                    <a:lumMod val="90000"/>
                    <a:lumOff val="10000"/>
                  </a:schemeClr>
                </a:solidFill>
                <a:latin typeface="Palatino Linotype"/>
                <a:cs typeface="Palatino Linotype"/>
              </a:defRPr>
            </a:lvl1pPr>
            <a:lvl2pPr marL="914400" indent="0">
              <a:buNone/>
              <a:defRPr>
                <a:solidFill>
                  <a:schemeClr val="tx1"/>
                </a:solidFill>
                <a:latin typeface="Aperto"/>
                <a:cs typeface="Aperto"/>
              </a:defRPr>
            </a:lvl2pPr>
            <a:lvl3pPr marL="1828800" indent="0">
              <a:buNone/>
              <a:defRPr>
                <a:solidFill>
                  <a:schemeClr val="tx1"/>
                </a:solidFill>
                <a:latin typeface="Aperto"/>
                <a:cs typeface="Aperto"/>
              </a:defRPr>
            </a:lvl3pPr>
            <a:lvl4pPr marL="2743200" indent="0">
              <a:buNone/>
              <a:defRPr>
                <a:solidFill>
                  <a:schemeClr val="tx1"/>
                </a:solidFill>
                <a:latin typeface="Aperto"/>
                <a:cs typeface="Aperto"/>
              </a:defRPr>
            </a:lvl4pPr>
            <a:lvl5pPr marL="365760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130584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age Separat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24387175" cy="13716000"/>
          </a:xfrm>
          <a:prstGeom prst="rect">
            <a:avLst/>
          </a:prstGeom>
        </p:spPr>
      </p:pic>
      <p:sp>
        <p:nvSpPr>
          <p:cNvPr id="6" name="Content Placeholder 5"/>
          <p:cNvSpPr>
            <a:spLocks noGrp="1"/>
          </p:cNvSpPr>
          <p:nvPr>
            <p:ph sz="quarter" idx="10"/>
          </p:nvPr>
        </p:nvSpPr>
        <p:spPr>
          <a:xfrm>
            <a:off x="4655502" y="5558381"/>
            <a:ext cx="15076171" cy="2697062"/>
          </a:xfrm>
          <a:prstGeom prst="rect">
            <a:avLst/>
          </a:prstGeom>
        </p:spPr>
        <p:txBody>
          <a:bodyPr vert="horz"/>
          <a:lstStyle>
            <a:lvl1pPr marL="0" indent="0" algn="ctr">
              <a:buNone/>
              <a:defRPr>
                <a:solidFill>
                  <a:schemeClr val="tx1">
                    <a:lumMod val="90000"/>
                    <a:lumOff val="10000"/>
                  </a:schemeClr>
                </a:solidFill>
                <a:latin typeface="Palatino Linotype"/>
                <a:cs typeface="Palatino Linotype"/>
              </a:defRPr>
            </a:lvl1pPr>
            <a:lvl2pPr marL="914400" indent="0">
              <a:buNone/>
              <a:defRPr>
                <a:solidFill>
                  <a:schemeClr val="tx1"/>
                </a:solidFill>
                <a:latin typeface="Aperto"/>
                <a:cs typeface="Aperto"/>
              </a:defRPr>
            </a:lvl2pPr>
            <a:lvl3pPr marL="1828800" indent="0">
              <a:buNone/>
              <a:defRPr>
                <a:solidFill>
                  <a:schemeClr val="tx1"/>
                </a:solidFill>
                <a:latin typeface="Aperto"/>
                <a:cs typeface="Aperto"/>
              </a:defRPr>
            </a:lvl3pPr>
            <a:lvl4pPr marL="2743200" indent="0">
              <a:buNone/>
              <a:defRPr>
                <a:solidFill>
                  <a:schemeClr val="tx1"/>
                </a:solidFill>
                <a:latin typeface="Aperto"/>
                <a:cs typeface="Aperto"/>
              </a:defRPr>
            </a:lvl4pPr>
            <a:lvl5pPr marL="365760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725955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13716000"/>
          </a:xfrm>
          <a:prstGeom prst="rect">
            <a:avLst/>
          </a:prstGeom>
        </p:spPr>
      </p:pic>
      <p:sp>
        <p:nvSpPr>
          <p:cNvPr id="5" name="Content Placeholder 5"/>
          <p:cNvSpPr>
            <a:spLocks noGrp="1"/>
          </p:cNvSpPr>
          <p:nvPr>
            <p:ph sz="quarter" idx="10"/>
          </p:nvPr>
        </p:nvSpPr>
        <p:spPr>
          <a:xfrm>
            <a:off x="4655502" y="5558381"/>
            <a:ext cx="15076171" cy="2697062"/>
          </a:xfrm>
          <a:prstGeom prst="rect">
            <a:avLst/>
          </a:prstGeom>
        </p:spPr>
        <p:txBody>
          <a:bodyPr vert="horz"/>
          <a:lstStyle>
            <a:lvl1pPr marL="0" indent="0" algn="ctr">
              <a:buNone/>
              <a:defRPr>
                <a:solidFill>
                  <a:schemeClr val="tx1">
                    <a:lumMod val="90000"/>
                    <a:lumOff val="10000"/>
                  </a:schemeClr>
                </a:solidFill>
                <a:latin typeface="Palatino Linotype"/>
                <a:cs typeface="Palatino Linotype"/>
              </a:defRPr>
            </a:lvl1pPr>
            <a:lvl2pPr marL="914400" indent="0">
              <a:buNone/>
              <a:defRPr>
                <a:solidFill>
                  <a:schemeClr val="tx1"/>
                </a:solidFill>
                <a:latin typeface="Aperto"/>
                <a:cs typeface="Aperto"/>
              </a:defRPr>
            </a:lvl2pPr>
            <a:lvl3pPr marL="1828800" indent="0">
              <a:buNone/>
              <a:defRPr>
                <a:solidFill>
                  <a:schemeClr val="tx1"/>
                </a:solidFill>
                <a:latin typeface="Aperto"/>
                <a:cs typeface="Aperto"/>
              </a:defRPr>
            </a:lvl3pPr>
            <a:lvl4pPr marL="2743200" indent="0">
              <a:buNone/>
              <a:defRPr>
                <a:solidFill>
                  <a:schemeClr val="tx1"/>
                </a:solidFill>
                <a:latin typeface="Aperto"/>
                <a:cs typeface="Aperto"/>
              </a:defRPr>
            </a:lvl4pPr>
            <a:lvl5pPr marL="365760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4023372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Page Separat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24528311" cy="13716000"/>
          </a:xfrm>
          <a:prstGeom prst="rect">
            <a:avLst/>
          </a:prstGeom>
        </p:spPr>
      </p:pic>
      <p:sp>
        <p:nvSpPr>
          <p:cNvPr id="5" name="Content Placeholder 5"/>
          <p:cNvSpPr>
            <a:spLocks noGrp="1"/>
          </p:cNvSpPr>
          <p:nvPr>
            <p:ph sz="quarter" idx="10"/>
          </p:nvPr>
        </p:nvSpPr>
        <p:spPr>
          <a:xfrm>
            <a:off x="1230072" y="8499755"/>
            <a:ext cx="21682263" cy="1461930"/>
          </a:xfrm>
          <a:prstGeom prst="rect">
            <a:avLst/>
          </a:prstGeom>
        </p:spPr>
        <p:txBody>
          <a:bodyPr vert="horz"/>
          <a:lstStyle>
            <a:lvl1pPr marL="0" indent="0" algn="l">
              <a:buNone/>
              <a:defRPr>
                <a:solidFill>
                  <a:schemeClr val="tx1">
                    <a:lumMod val="90000"/>
                    <a:lumOff val="10000"/>
                  </a:schemeClr>
                </a:solidFill>
                <a:latin typeface="Palatino Linotype"/>
                <a:cs typeface="Palatino Linotype"/>
              </a:defRPr>
            </a:lvl1pPr>
            <a:lvl2pPr marL="914400" indent="0">
              <a:buNone/>
              <a:defRPr>
                <a:solidFill>
                  <a:schemeClr val="tx1"/>
                </a:solidFill>
                <a:latin typeface="Aperto"/>
                <a:cs typeface="Aperto"/>
              </a:defRPr>
            </a:lvl2pPr>
            <a:lvl3pPr marL="1828800" indent="0">
              <a:buNone/>
              <a:defRPr>
                <a:solidFill>
                  <a:schemeClr val="tx1"/>
                </a:solidFill>
                <a:latin typeface="Aperto"/>
                <a:cs typeface="Aperto"/>
              </a:defRPr>
            </a:lvl3pPr>
            <a:lvl4pPr marL="2743200" indent="0">
              <a:buNone/>
              <a:defRPr>
                <a:solidFill>
                  <a:schemeClr val="tx1"/>
                </a:solidFill>
                <a:latin typeface="Aperto"/>
                <a:cs typeface="Aperto"/>
              </a:defRPr>
            </a:lvl4pPr>
            <a:lvl5pPr marL="365760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704934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_1-Line Title &amp;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958" b="16596"/>
          <a:stretch/>
        </p:blipFill>
        <p:spPr>
          <a:xfrm>
            <a:off x="-71468" y="-91440"/>
            <a:ext cx="24530138" cy="2773680"/>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5"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6"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251183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25" t="13305" r="-1" b="10811"/>
          <a:stretch/>
        </p:blipFill>
        <p:spPr>
          <a:xfrm>
            <a:off x="2" y="2"/>
            <a:ext cx="24444959" cy="2781300"/>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3"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4"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1654906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459" t="3441" r="121" b="18064"/>
          <a:stretch/>
        </p:blipFill>
        <p:spPr>
          <a:xfrm>
            <a:off x="1" y="-60960"/>
            <a:ext cx="24475440" cy="2781300"/>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6"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7"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85164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7175" cy="2670048"/>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3"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4"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3950547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5"/>
          <p:cNvSpPr>
            <a:spLocks noGrp="1"/>
          </p:cNvSpPr>
          <p:nvPr>
            <p:ph sz="quarter" idx="10"/>
          </p:nvPr>
        </p:nvSpPr>
        <p:spPr>
          <a:xfrm>
            <a:off x="3358237" y="4047344"/>
            <a:ext cx="18110475" cy="2578308"/>
          </a:xfrm>
          <a:prstGeom prst="rect">
            <a:avLst/>
          </a:prstGeom>
        </p:spPr>
        <p:txBody>
          <a:bodyPr vert="horz" lIns="91425" tIns="45712" rIns="91425" bIns="45712"/>
          <a:lstStyle>
            <a:lvl1pPr marL="0" indent="0" algn="l">
              <a:buNone/>
              <a:defRPr sz="8100">
                <a:solidFill>
                  <a:schemeClr val="tx1">
                    <a:lumMod val="75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
        <p:nvSpPr>
          <p:cNvPr id="4" name="Content Placeholder 5"/>
          <p:cNvSpPr>
            <a:spLocks noGrp="1"/>
          </p:cNvSpPr>
          <p:nvPr>
            <p:ph sz="quarter" idx="11"/>
          </p:nvPr>
        </p:nvSpPr>
        <p:spPr>
          <a:xfrm>
            <a:off x="3358241" y="7135320"/>
            <a:ext cx="18110472" cy="4389932"/>
          </a:xfrm>
          <a:prstGeom prst="rect">
            <a:avLst/>
          </a:prstGeom>
        </p:spPr>
        <p:txBody>
          <a:bodyPr vert="horz" lIns="91425" tIns="45712" rIns="91425" bIns="45712"/>
          <a:lstStyle>
            <a:lvl1pPr marL="0" indent="0" algn="l">
              <a:buNone/>
              <a:defRPr sz="6000">
                <a:solidFill>
                  <a:schemeClr val="tx1">
                    <a:lumMod val="75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4086344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24387175" cy="2666994"/>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3"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4"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3906484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3"/>
            <a:ext cx="24373253" cy="2666998"/>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3"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4"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1518305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7175" cy="2670048"/>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2"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3"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4129608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24387175" cy="2666998"/>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2"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3"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796706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25" t="6823" r="-115" b="15351"/>
          <a:stretch/>
        </p:blipFill>
        <p:spPr>
          <a:xfrm>
            <a:off x="1" y="0"/>
            <a:ext cx="24475440" cy="2781300"/>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3"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4"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3703262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49" t="2559" r="-239" b="19615"/>
          <a:stretch/>
        </p:blipFill>
        <p:spPr>
          <a:xfrm>
            <a:off x="3" y="2"/>
            <a:ext cx="24475437" cy="2781300"/>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2"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3"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1636719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2428" b="19642"/>
          <a:stretch/>
        </p:blipFill>
        <p:spPr>
          <a:xfrm>
            <a:off x="2" y="2"/>
            <a:ext cx="24444959" cy="2781300"/>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2"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3"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1282625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 t="22175" r="135"/>
          <a:stretch/>
        </p:blipFill>
        <p:spPr>
          <a:xfrm>
            <a:off x="2" y="2"/>
            <a:ext cx="24444959" cy="2781300"/>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2"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3"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2008493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1547" r="8"/>
          <a:stretch/>
        </p:blipFill>
        <p:spPr>
          <a:xfrm>
            <a:off x="3055" y="-21616"/>
            <a:ext cx="24441905" cy="2806700"/>
          </a:xfrm>
          <a:prstGeom prst="rect">
            <a:avLst/>
          </a:prstGeom>
        </p:spPr>
      </p:pic>
      <p:sp>
        <p:nvSpPr>
          <p:cNvPr id="11" name="Rectangle 10"/>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2"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3"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3612312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_1-Line Title &amp;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47" t="5074" r="362" b="17759"/>
          <a:stretch/>
        </p:blipFill>
        <p:spPr>
          <a:xfrm>
            <a:off x="0" y="2"/>
            <a:ext cx="24536400" cy="2781300"/>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10"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400227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13716000"/>
          </a:xfrm>
          <a:prstGeom prst="rect">
            <a:avLst/>
          </a:prstGeom>
        </p:spPr>
      </p:pic>
      <p:sp>
        <p:nvSpPr>
          <p:cNvPr id="4" name="Content Placeholder 5"/>
          <p:cNvSpPr>
            <a:spLocks noGrp="1"/>
          </p:cNvSpPr>
          <p:nvPr>
            <p:ph sz="quarter" idx="10"/>
          </p:nvPr>
        </p:nvSpPr>
        <p:spPr>
          <a:xfrm>
            <a:off x="4655502" y="5558383"/>
            <a:ext cx="15076171" cy="2697062"/>
          </a:xfrm>
          <a:prstGeom prst="rect">
            <a:avLst/>
          </a:prstGeom>
        </p:spPr>
        <p:txBody>
          <a:bodyPr vert="horz" lIns="91425" tIns="45712" rIns="91425" bIns="45712"/>
          <a:lstStyle>
            <a:lvl1pPr marL="0" indent="0" algn="ctr">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324847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_2-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48" t="11605" r="-372" b="17795"/>
          <a:stretch/>
        </p:blipFill>
        <p:spPr>
          <a:xfrm>
            <a:off x="3" y="2"/>
            <a:ext cx="24597357" cy="2781300"/>
          </a:xfrm>
          <a:prstGeom prst="rect">
            <a:avLst/>
          </a:prstGeom>
        </p:spPr>
      </p:pic>
      <p:sp>
        <p:nvSpPr>
          <p:cNvPr id="7" name="Rectangle 6"/>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8"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3240246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_Blank with 1-line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493" t="7916" r="322" b="15172"/>
          <a:stretch/>
        </p:blipFill>
        <p:spPr>
          <a:xfrm>
            <a:off x="3" y="-18546"/>
            <a:ext cx="24566878" cy="2781300"/>
          </a:xfrm>
          <a:prstGeom prst="rect">
            <a:avLst/>
          </a:prstGeom>
        </p:spPr>
      </p:pic>
      <p:sp>
        <p:nvSpPr>
          <p:cNvPr id="11" name="Rectangle 10"/>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6"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3048800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_Blank with 1-line tit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2175" r="10"/>
          <a:stretch/>
        </p:blipFill>
        <p:spPr>
          <a:xfrm>
            <a:off x="3" y="2"/>
            <a:ext cx="24475437" cy="2781300"/>
          </a:xfrm>
          <a:prstGeom prst="rect">
            <a:avLst/>
          </a:prstGeom>
        </p:spPr>
      </p:pic>
      <p:sp>
        <p:nvSpPr>
          <p:cNvPr id="11" name="Rectangle 10"/>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6"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2316128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23" r="484" b="21240"/>
          <a:stretch/>
        </p:blipFill>
        <p:spPr>
          <a:xfrm>
            <a:off x="0" y="-11740"/>
            <a:ext cx="24505921" cy="2806700"/>
          </a:xfrm>
          <a:prstGeom prst="rect">
            <a:avLst/>
          </a:prstGeom>
        </p:spPr>
      </p:pic>
      <p:sp>
        <p:nvSpPr>
          <p:cNvPr id="6" name="Rectangle 5"/>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7" name="Content Placeholder 2"/>
          <p:cNvSpPr>
            <a:spLocks noGrp="1"/>
          </p:cNvSpPr>
          <p:nvPr>
            <p:ph idx="1"/>
          </p:nvPr>
        </p:nvSpPr>
        <p:spPr>
          <a:xfrm>
            <a:off x="2149637" y="3556002"/>
            <a:ext cx="20328572" cy="8544560"/>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3370332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2833" r="856"/>
          <a:stretch/>
        </p:blipFill>
        <p:spPr>
          <a:xfrm>
            <a:off x="1" y="0"/>
            <a:ext cx="24475440" cy="2781300"/>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7" name="Content Placeholder 2"/>
          <p:cNvSpPr>
            <a:spLocks noGrp="1"/>
          </p:cNvSpPr>
          <p:nvPr>
            <p:ph idx="1"/>
          </p:nvPr>
        </p:nvSpPr>
        <p:spPr>
          <a:xfrm>
            <a:off x="2149635" y="3556003"/>
            <a:ext cx="9506688" cy="8568034"/>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idx="10"/>
          </p:nvPr>
        </p:nvSpPr>
        <p:spPr>
          <a:xfrm>
            <a:off x="12885029" y="3563009"/>
            <a:ext cx="9593180" cy="8568034"/>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0"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2457574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A_Blank with 1-line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1547" r="8"/>
          <a:stretch/>
        </p:blipFill>
        <p:spPr>
          <a:xfrm>
            <a:off x="3055" y="-21616"/>
            <a:ext cx="24441905" cy="2806700"/>
          </a:xfrm>
          <a:prstGeom prst="rect">
            <a:avLst/>
          </a:prstGeom>
        </p:spPr>
      </p:pic>
      <p:sp>
        <p:nvSpPr>
          <p:cNvPr id="11" name="Rectangle 10"/>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6" name="Content Placeholder 2"/>
          <p:cNvSpPr>
            <a:spLocks noGrp="1"/>
          </p:cNvSpPr>
          <p:nvPr>
            <p:ph idx="1"/>
          </p:nvPr>
        </p:nvSpPr>
        <p:spPr>
          <a:xfrm>
            <a:off x="2149635" y="3556003"/>
            <a:ext cx="9506688" cy="8628994"/>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idx="10"/>
          </p:nvPr>
        </p:nvSpPr>
        <p:spPr>
          <a:xfrm>
            <a:off x="12885029" y="3563009"/>
            <a:ext cx="9593180" cy="8628994"/>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2149637" y="782592"/>
            <a:ext cx="20328572"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2335144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13716000"/>
          </a:xfrm>
          <a:prstGeom prst="rect">
            <a:avLst/>
          </a:prstGeom>
        </p:spPr>
      </p:pic>
      <p:sp>
        <p:nvSpPr>
          <p:cNvPr id="4" name="Content Placeholder 5"/>
          <p:cNvSpPr>
            <a:spLocks noGrp="1"/>
          </p:cNvSpPr>
          <p:nvPr>
            <p:ph sz="quarter" idx="10"/>
          </p:nvPr>
        </p:nvSpPr>
        <p:spPr>
          <a:xfrm>
            <a:off x="4655502" y="5558383"/>
            <a:ext cx="15076171" cy="2697062"/>
          </a:xfrm>
          <a:prstGeom prst="rect">
            <a:avLst/>
          </a:prstGeom>
        </p:spPr>
        <p:txBody>
          <a:bodyPr vert="horz" lIns="91425" tIns="45712" rIns="91425" bIns="45712"/>
          <a:lstStyle>
            <a:lvl1pPr marL="0" indent="0" algn="ctr">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157777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3"/>
            <a:ext cx="24387175" cy="2666998"/>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6" name="Content Placeholder 2"/>
          <p:cNvSpPr>
            <a:spLocks noGrp="1"/>
          </p:cNvSpPr>
          <p:nvPr>
            <p:ph idx="1"/>
          </p:nvPr>
        </p:nvSpPr>
        <p:spPr>
          <a:xfrm>
            <a:off x="1219365" y="3556003"/>
            <a:ext cx="21982326" cy="8761646"/>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6" y="782592"/>
            <a:ext cx="21931519"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2516972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24387175" cy="2666998"/>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6" name="Content Placeholder 2"/>
          <p:cNvSpPr>
            <a:spLocks noGrp="1"/>
          </p:cNvSpPr>
          <p:nvPr>
            <p:ph idx="1"/>
          </p:nvPr>
        </p:nvSpPr>
        <p:spPr>
          <a:xfrm>
            <a:off x="1219365" y="3556003"/>
            <a:ext cx="21982326" cy="8761646"/>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6" y="782592"/>
            <a:ext cx="21931519"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4225432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2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24387172" cy="2666998"/>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
        <p:nvSpPr>
          <p:cNvPr id="6" name="Content Placeholder 2"/>
          <p:cNvSpPr>
            <a:spLocks noGrp="1"/>
          </p:cNvSpPr>
          <p:nvPr>
            <p:ph idx="1"/>
          </p:nvPr>
        </p:nvSpPr>
        <p:spPr>
          <a:xfrm>
            <a:off x="1219365" y="3556003"/>
            <a:ext cx="21982326" cy="8761646"/>
          </a:xfrm>
          <a:prstGeom prst="rect">
            <a:avLst/>
          </a:prstGeom>
        </p:spPr>
        <p:txBody>
          <a:bodyPr lIns="91425" tIns="45712" rIns="91425" bIns="45712"/>
          <a:lstStyle>
            <a:lvl1pPr marL="685678" indent="-685678">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373" indent="-803136">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877" indent="-571400">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6" y="782592"/>
            <a:ext cx="21931519"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225397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7175" cy="13716000"/>
          </a:xfrm>
          <a:prstGeom prst="rect">
            <a:avLst/>
          </a:prstGeom>
        </p:spPr>
      </p:pic>
      <p:sp>
        <p:nvSpPr>
          <p:cNvPr id="5" name="Content Placeholder 5"/>
          <p:cNvSpPr>
            <a:spLocks noGrp="1"/>
          </p:cNvSpPr>
          <p:nvPr>
            <p:ph sz="quarter" idx="10"/>
          </p:nvPr>
        </p:nvSpPr>
        <p:spPr>
          <a:xfrm>
            <a:off x="4655502" y="5558383"/>
            <a:ext cx="15076171" cy="2697062"/>
          </a:xfrm>
          <a:prstGeom prst="rect">
            <a:avLst/>
          </a:prstGeom>
        </p:spPr>
        <p:txBody>
          <a:bodyPr vert="horz" lIns="91425" tIns="45712" rIns="91425" bIns="45712"/>
          <a:lstStyle>
            <a:lvl1pPr marL="0" indent="0" algn="ctr">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423243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_1-Line Title &amp;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41"/>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sz="1900"/>
          </a:p>
        </p:txBody>
      </p:sp>
      <p:sp>
        <p:nvSpPr>
          <p:cNvPr id="6" name="Title 1"/>
          <p:cNvSpPr>
            <a:spLocks noGrp="1"/>
          </p:cNvSpPr>
          <p:nvPr>
            <p:ph type="title"/>
          </p:nvPr>
        </p:nvSpPr>
        <p:spPr>
          <a:xfrm>
            <a:off x="1219366" y="782592"/>
            <a:ext cx="21931519" cy="1147808"/>
          </a:xfrm>
          <a:prstGeom prst="rect">
            <a:avLst/>
          </a:prstGeom>
        </p:spPr>
        <p:txBody>
          <a:bodyPr lIns="91425" tIns="45712" rIns="91425" bIns="45712">
            <a:noAutofit/>
          </a:bodyPr>
          <a:lstStyle>
            <a:lvl1pPr algn="l">
              <a:defRPr sz="6400" b="0" i="0">
                <a:solidFill>
                  <a:schemeClr val="accent5"/>
                </a:solidFill>
                <a:latin typeface="+mj-lt"/>
                <a:cs typeface="Aperto"/>
              </a:defRPr>
            </a:lvl1pPr>
          </a:lstStyle>
          <a:p>
            <a:r>
              <a:rPr lang="en-US"/>
              <a:t>Click to edit Master title style</a:t>
            </a:r>
          </a:p>
        </p:txBody>
      </p:sp>
      <p:sp>
        <p:nvSpPr>
          <p:cNvPr id="14" name="Content Placeholder 2"/>
          <p:cNvSpPr>
            <a:spLocks noGrp="1"/>
          </p:cNvSpPr>
          <p:nvPr>
            <p:ph idx="1"/>
          </p:nvPr>
        </p:nvSpPr>
        <p:spPr>
          <a:xfrm>
            <a:off x="1219366" y="3556005"/>
            <a:ext cx="10436961" cy="8761646"/>
          </a:xfrm>
          <a:prstGeom prst="rect">
            <a:avLst/>
          </a:prstGeom>
        </p:spPr>
        <p:txBody>
          <a:bodyPr lIns="91425" tIns="45712" rIns="91425" bIns="45712"/>
          <a:lstStyle>
            <a:lvl1pPr marL="685540" indent="-685540">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030" indent="-802974">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396" indent="-571285">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5" name="Content Placeholder 2"/>
          <p:cNvSpPr>
            <a:spLocks noGrp="1"/>
          </p:cNvSpPr>
          <p:nvPr>
            <p:ph idx="10"/>
          </p:nvPr>
        </p:nvSpPr>
        <p:spPr>
          <a:xfrm>
            <a:off x="12885031" y="3563011"/>
            <a:ext cx="10436961" cy="8761646"/>
          </a:xfrm>
          <a:prstGeom prst="rect">
            <a:avLst/>
          </a:prstGeom>
        </p:spPr>
        <p:txBody>
          <a:bodyPr lIns="91425" tIns="45712" rIns="91425" bIns="45712"/>
          <a:lstStyle>
            <a:lvl1pPr marL="685540" indent="-685540">
              <a:lnSpc>
                <a:spcPct val="110000"/>
              </a:lnSpc>
              <a:buClr>
                <a:schemeClr val="accent5"/>
              </a:buClr>
              <a:buSzPct val="80000"/>
              <a:buFont typeface="Georgia Bold Italic"/>
              <a:buChar char="▪"/>
              <a:defRPr sz="4300" b="0" i="0">
                <a:solidFill>
                  <a:schemeClr val="tx1">
                    <a:lumMod val="75000"/>
                  </a:schemeClr>
                </a:solidFill>
                <a:latin typeface="Century Gothic"/>
                <a:cs typeface="Century Gothic"/>
              </a:defRPr>
            </a:lvl1pPr>
            <a:lvl2pPr marL="1717030" indent="-802974">
              <a:lnSpc>
                <a:spcPct val="110000"/>
              </a:lnSpc>
              <a:buClr>
                <a:schemeClr val="accent5"/>
              </a:buClr>
              <a:buSzPct val="85000"/>
              <a:buFont typeface="Menlo Bold"/>
              <a:buChar char="‒"/>
              <a:defRPr sz="4300" b="0" i="0">
                <a:solidFill>
                  <a:schemeClr val="tx1">
                    <a:lumMod val="75000"/>
                  </a:schemeClr>
                </a:solidFill>
                <a:latin typeface="Century Gothic"/>
                <a:cs typeface="Century Gothic"/>
              </a:defRPr>
            </a:lvl2pPr>
            <a:lvl3pPr marL="2399396" indent="-571285">
              <a:lnSpc>
                <a:spcPct val="110000"/>
              </a:lnSpc>
              <a:buClr>
                <a:schemeClr val="accent5"/>
              </a:buClr>
              <a:buSzPct val="85000"/>
              <a:buFont typeface="Arial"/>
              <a:buChar char="•"/>
              <a:defRPr sz="43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2725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_Page Separato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50813" y="-42596"/>
            <a:ext cx="24688801" cy="13801192"/>
          </a:xfrm>
          <a:prstGeom prst="rect">
            <a:avLst/>
          </a:prstGeom>
        </p:spPr>
      </p:pic>
      <p:sp>
        <p:nvSpPr>
          <p:cNvPr id="7" name="Content Placeholder 5"/>
          <p:cNvSpPr>
            <a:spLocks noGrp="1"/>
          </p:cNvSpPr>
          <p:nvPr>
            <p:ph sz="quarter" idx="10"/>
          </p:nvPr>
        </p:nvSpPr>
        <p:spPr>
          <a:xfrm>
            <a:off x="1230072" y="8499757"/>
            <a:ext cx="21682263" cy="1461930"/>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088875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74139" y="-42596"/>
            <a:ext cx="24535453" cy="13801192"/>
          </a:xfrm>
          <a:prstGeom prst="rect">
            <a:avLst/>
          </a:prstGeom>
        </p:spPr>
      </p:pic>
      <p:sp>
        <p:nvSpPr>
          <p:cNvPr id="4" name="Content Placeholder 5"/>
          <p:cNvSpPr>
            <a:spLocks noGrp="1"/>
          </p:cNvSpPr>
          <p:nvPr>
            <p:ph sz="quarter" idx="10"/>
          </p:nvPr>
        </p:nvSpPr>
        <p:spPr>
          <a:xfrm>
            <a:off x="2149637" y="8768697"/>
            <a:ext cx="20328572" cy="1461930"/>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225652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74136" y="-42596"/>
            <a:ext cx="24535452" cy="13801192"/>
          </a:xfrm>
          <a:prstGeom prst="rect">
            <a:avLst/>
          </a:prstGeom>
        </p:spPr>
      </p:pic>
      <p:sp>
        <p:nvSpPr>
          <p:cNvPr id="4" name="Content Placeholder 5"/>
          <p:cNvSpPr>
            <a:spLocks noGrp="1"/>
          </p:cNvSpPr>
          <p:nvPr>
            <p:ph sz="quarter" idx="10"/>
          </p:nvPr>
        </p:nvSpPr>
        <p:spPr>
          <a:xfrm>
            <a:off x="2149637" y="8768699"/>
            <a:ext cx="20328573" cy="1461930"/>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914058" indent="0">
              <a:buNone/>
              <a:defRPr>
                <a:solidFill>
                  <a:schemeClr val="tx1"/>
                </a:solidFill>
                <a:latin typeface="Aperto"/>
                <a:cs typeface="Aperto"/>
              </a:defRPr>
            </a:lvl2pPr>
            <a:lvl3pPr marL="1828112" indent="0">
              <a:buNone/>
              <a:defRPr>
                <a:solidFill>
                  <a:schemeClr val="tx1"/>
                </a:solidFill>
                <a:latin typeface="Aperto"/>
                <a:cs typeface="Aperto"/>
              </a:defRPr>
            </a:lvl3pPr>
            <a:lvl4pPr marL="2742170" indent="0">
              <a:buNone/>
              <a:defRPr>
                <a:solidFill>
                  <a:schemeClr val="tx1"/>
                </a:solidFill>
                <a:latin typeface="Aperto"/>
                <a:cs typeface="Aperto"/>
              </a:defRPr>
            </a:lvl4pPr>
            <a:lvl5pPr marL="3656224"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848038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7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23108" y="-116471"/>
            <a:ext cx="24669185" cy="13876417"/>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3760945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8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3108" y="-116471"/>
            <a:ext cx="24669185" cy="13876416"/>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200110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3108" y="-116471"/>
            <a:ext cx="24669184" cy="13876416"/>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403448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0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3108" y="-116471"/>
            <a:ext cx="24669184" cy="13876416"/>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939495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1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3108" y="-116471"/>
            <a:ext cx="24669184" cy="13876416"/>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6221651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2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3108" y="-116471"/>
            <a:ext cx="24669184" cy="13876416"/>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79651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age Separat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7175" cy="13716000"/>
          </a:xfrm>
          <a:prstGeom prst="rect">
            <a:avLst/>
          </a:prstGeom>
        </p:spPr>
      </p:pic>
      <p:sp>
        <p:nvSpPr>
          <p:cNvPr id="6" name="Content Placeholder 5"/>
          <p:cNvSpPr>
            <a:spLocks noGrp="1"/>
          </p:cNvSpPr>
          <p:nvPr>
            <p:ph sz="quarter" idx="10"/>
          </p:nvPr>
        </p:nvSpPr>
        <p:spPr>
          <a:xfrm>
            <a:off x="4655502" y="5558383"/>
            <a:ext cx="15076171" cy="2697062"/>
          </a:xfrm>
          <a:prstGeom prst="rect">
            <a:avLst/>
          </a:prstGeom>
        </p:spPr>
        <p:txBody>
          <a:bodyPr vert="horz" lIns="91425" tIns="45712" rIns="91425" bIns="45712"/>
          <a:lstStyle>
            <a:lvl1pPr marL="0" indent="0" algn="ctr">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7781465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3108" y="-116471"/>
            <a:ext cx="24669184" cy="13876416"/>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606006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4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3108" y="-116471"/>
            <a:ext cx="24669184" cy="13876416"/>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41817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5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3108" y="-116471"/>
            <a:ext cx="24669184" cy="13876416"/>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760640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7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3108" y="-116471"/>
            <a:ext cx="24669184" cy="13876416"/>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0123572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8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3108" y="-116471"/>
            <a:ext cx="24669184" cy="13876416"/>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972750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6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3108" y="-116471"/>
            <a:ext cx="24669184" cy="13876416"/>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1352455" y="8442859"/>
            <a:ext cx="21682263" cy="1461930"/>
          </a:xfrm>
          <a:prstGeom prst="rect">
            <a:avLst/>
          </a:prstGeom>
        </p:spPr>
        <p:txBody>
          <a:bodyPr vert="horz" lIns="91425" tIns="45712" rIns="91425" bIns="45712"/>
          <a:lstStyle>
            <a:lvl1pPr marL="0" indent="0" algn="l">
              <a:buNone/>
              <a:defRPr sz="6400">
                <a:solidFill>
                  <a:schemeClr val="tx1">
                    <a:lumMod val="75000"/>
                  </a:schemeClr>
                </a:solidFill>
                <a:latin typeface="Palatino Linotype"/>
                <a:cs typeface="Palatino Linotype"/>
              </a:defRPr>
            </a:lvl1pPr>
            <a:lvl2pPr marL="685680" indent="0">
              <a:buNone/>
              <a:defRPr>
                <a:solidFill>
                  <a:schemeClr val="tx1"/>
                </a:solidFill>
                <a:latin typeface="Aperto"/>
                <a:cs typeface="Aperto"/>
              </a:defRPr>
            </a:lvl2pPr>
            <a:lvl3pPr marL="1371358" indent="0">
              <a:buNone/>
              <a:defRPr>
                <a:solidFill>
                  <a:schemeClr val="tx1"/>
                </a:solidFill>
                <a:latin typeface="Aperto"/>
                <a:cs typeface="Aperto"/>
              </a:defRPr>
            </a:lvl3pPr>
            <a:lvl4pPr marL="2057038" indent="0">
              <a:buNone/>
              <a:defRPr>
                <a:solidFill>
                  <a:schemeClr val="tx1"/>
                </a:solidFill>
                <a:latin typeface="Aperto"/>
                <a:cs typeface="Aperto"/>
              </a:defRPr>
            </a:lvl4pPr>
            <a:lvl5pPr marL="274271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4025560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DA86-4CF7-4391-AEEC-27E4DE330AD1}"/>
              </a:ext>
            </a:extLst>
          </p:cNvPr>
          <p:cNvSpPr>
            <a:spLocks noGrp="1"/>
          </p:cNvSpPr>
          <p:nvPr>
            <p:ph type="title"/>
          </p:nvPr>
        </p:nvSpPr>
        <p:spPr>
          <a:xfrm>
            <a:off x="1676619" y="641351"/>
            <a:ext cx="21033938" cy="265112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5DFE10F-275D-4B12-8C8D-0544D01D4CCA}"/>
              </a:ext>
            </a:extLst>
          </p:cNvPr>
          <p:cNvSpPr>
            <a:spLocks noGrp="1"/>
          </p:cNvSpPr>
          <p:nvPr>
            <p:ph idx="1"/>
          </p:nvPr>
        </p:nvSpPr>
        <p:spPr>
          <a:xfrm>
            <a:off x="1676619" y="3651249"/>
            <a:ext cx="21033938" cy="8352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a:extLst>
              <a:ext uri="{FF2B5EF4-FFF2-40B4-BE49-F238E27FC236}">
                <a16:creationId xmlns:a16="http://schemas.microsoft.com/office/drawing/2014/main" id="{0B96E394-BC95-41B4-AE74-1BD557920CB6}"/>
              </a:ext>
            </a:extLst>
          </p:cNvPr>
          <p:cNvGrpSpPr/>
          <p:nvPr userDrawn="1"/>
        </p:nvGrpSpPr>
        <p:grpSpPr>
          <a:xfrm>
            <a:off x="-16628" y="12003890"/>
            <a:ext cx="24403809" cy="1559248"/>
            <a:chOff x="-8313" y="6001945"/>
            <a:chExt cx="12200316" cy="779624"/>
          </a:xfrm>
        </p:grpSpPr>
        <p:pic>
          <p:nvPicPr>
            <p:cNvPr id="14" name="Picture 13" descr="Logo, company name&#10;&#10;Description automatically generated">
              <a:extLst>
                <a:ext uri="{FF2B5EF4-FFF2-40B4-BE49-F238E27FC236}">
                  <a16:creationId xmlns:a16="http://schemas.microsoft.com/office/drawing/2014/main" id="{8855F997-BACE-4C8E-849F-BC967CBDF4D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7733" y="6353433"/>
              <a:ext cx="1246998" cy="428136"/>
            </a:xfrm>
            <a:prstGeom prst="rect">
              <a:avLst/>
            </a:prstGeom>
          </p:spPr>
        </p:pic>
        <p:pic>
          <p:nvPicPr>
            <p:cNvPr id="15" name="Picture 14" descr="Shape, rectangle&#10;&#10;Description automatically generated">
              <a:extLst>
                <a:ext uri="{FF2B5EF4-FFF2-40B4-BE49-F238E27FC236}">
                  <a16:creationId xmlns:a16="http://schemas.microsoft.com/office/drawing/2014/main" id="{42D381FB-3D3E-4118-8CB3-FC75083D83B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13" y="6001945"/>
              <a:ext cx="12200316" cy="175017"/>
            </a:xfrm>
            <a:prstGeom prst="rect">
              <a:avLst/>
            </a:prstGeom>
          </p:spPr>
        </p:pic>
        <p:pic>
          <p:nvPicPr>
            <p:cNvPr id="17" name="Picture 16" descr="Icon&#10;&#10;Description automatically generated">
              <a:extLst>
                <a:ext uri="{FF2B5EF4-FFF2-40B4-BE49-F238E27FC236}">
                  <a16:creationId xmlns:a16="http://schemas.microsoft.com/office/drawing/2014/main" id="{1E76E2E4-A967-4CBD-A14A-AF6CA21629F9}"/>
                </a:ext>
              </a:extLst>
            </p:cNvPr>
            <p:cNvPicPr>
              <a:picLocks noChangeAspect="1"/>
            </p:cNvPicPr>
            <p:nvPr userDrawn="1"/>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670738" y="6415134"/>
              <a:ext cx="304732" cy="304732"/>
            </a:xfrm>
            <a:prstGeom prst="rect">
              <a:avLst/>
            </a:prstGeom>
          </p:spPr>
        </p:pic>
        <p:pic>
          <p:nvPicPr>
            <p:cNvPr id="19" name="Picture 18" descr="Logo, icon&#10;&#10;Description automatically generated">
              <a:extLst>
                <a:ext uri="{FF2B5EF4-FFF2-40B4-BE49-F238E27FC236}">
                  <a16:creationId xmlns:a16="http://schemas.microsoft.com/office/drawing/2014/main" id="{6F9CD03D-1269-44FF-B9BA-7CC3C22C837F}"/>
                </a:ext>
              </a:extLst>
            </p:cNvPr>
            <p:cNvPicPr>
              <a:picLocks noChangeAspect="1"/>
            </p:cNvPicPr>
            <p:nvPr userDrawn="1"/>
          </p:nvPicPr>
          <p:blipFill>
            <a:blip r:embed="rId6" cstate="hq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198288" y="6424686"/>
              <a:ext cx="304731" cy="304731"/>
            </a:xfrm>
            <a:prstGeom prst="rect">
              <a:avLst/>
            </a:prstGeom>
          </p:spPr>
        </p:pic>
        <p:pic>
          <p:nvPicPr>
            <p:cNvPr id="21" name="Picture 20" descr="Icon&#10;&#10;Description automatically generated">
              <a:extLst>
                <a:ext uri="{FF2B5EF4-FFF2-40B4-BE49-F238E27FC236}">
                  <a16:creationId xmlns:a16="http://schemas.microsoft.com/office/drawing/2014/main" id="{82A318DB-695B-460C-B824-69627E695D00}"/>
                </a:ext>
              </a:extLst>
            </p:cNvPr>
            <p:cNvPicPr>
              <a:picLocks noChangeAspect="1"/>
            </p:cNvPicPr>
            <p:nvPr userDrawn="1"/>
          </p:nvPicPr>
          <p:blipFill>
            <a:blip r:embed="rId8" cstate="hq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721827" y="6416373"/>
              <a:ext cx="304732" cy="304732"/>
            </a:xfrm>
            <a:prstGeom prst="rect">
              <a:avLst/>
            </a:prstGeom>
          </p:spPr>
        </p:pic>
        <p:sp>
          <p:nvSpPr>
            <p:cNvPr id="22" name="TextBox 21">
              <a:extLst>
                <a:ext uri="{FF2B5EF4-FFF2-40B4-BE49-F238E27FC236}">
                  <a16:creationId xmlns:a16="http://schemas.microsoft.com/office/drawing/2014/main" id="{48AF9CF7-448E-47FC-AD54-ECE992393F5A}"/>
                </a:ext>
              </a:extLst>
            </p:cNvPr>
            <p:cNvSpPr txBox="1"/>
            <p:nvPr userDrawn="1"/>
          </p:nvSpPr>
          <p:spPr>
            <a:xfrm>
              <a:off x="9345735" y="6392385"/>
              <a:ext cx="1362841" cy="184666"/>
            </a:xfrm>
            <a:prstGeom prst="rect">
              <a:avLst/>
            </a:prstGeom>
            <a:noFill/>
          </p:spPr>
          <p:txBody>
            <a:bodyPr wrap="square" rtlCol="0">
              <a:spAutoFit/>
            </a:bodyPr>
            <a:lstStyle/>
            <a:p>
              <a:r>
                <a:rPr lang="en-US" dirty="0">
                  <a:solidFill>
                    <a:srgbClr val="2B3382"/>
                  </a:solidFill>
                  <a:latin typeface="Arial Black" panose="020B0A04020102020204" pitchFamily="34" charset="0"/>
                </a:rPr>
                <a:t>@EDPMA</a:t>
              </a:r>
            </a:p>
          </p:txBody>
        </p:sp>
        <p:cxnSp>
          <p:nvCxnSpPr>
            <p:cNvPr id="23" name="Straight Connector 22">
              <a:extLst>
                <a:ext uri="{FF2B5EF4-FFF2-40B4-BE49-F238E27FC236}">
                  <a16:creationId xmlns:a16="http://schemas.microsoft.com/office/drawing/2014/main" id="{689AF633-7C1F-4648-90E0-F321811FAF26}"/>
                </a:ext>
              </a:extLst>
            </p:cNvPr>
            <p:cNvCxnSpPr>
              <a:cxnSpLocks/>
            </p:cNvCxnSpPr>
            <p:nvPr userDrawn="1"/>
          </p:nvCxnSpPr>
          <p:spPr>
            <a:xfrm flipV="1">
              <a:off x="0" y="6213860"/>
              <a:ext cx="12192000" cy="6461"/>
            </a:xfrm>
            <a:prstGeom prst="line">
              <a:avLst/>
            </a:prstGeom>
            <a:ln w="38100">
              <a:solidFill>
                <a:srgbClr val="2B338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3144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222572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A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21616"/>
            <a:ext cx="24550690" cy="2688616"/>
          </a:xfrm>
          <a:prstGeom prst="rect">
            <a:avLst/>
          </a:prstGeom>
        </p:spPr>
      </p:pic>
      <p:sp>
        <p:nvSpPr>
          <p:cNvPr id="11" name="Rectangle 10"/>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7"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2579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_1-Line Title &amp;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13"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370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13716000"/>
          </a:xfrm>
          <a:prstGeom prst="rect">
            <a:avLst/>
          </a:prstGeom>
        </p:spPr>
      </p:pic>
      <p:sp>
        <p:nvSpPr>
          <p:cNvPr id="5" name="Content Placeholder 5"/>
          <p:cNvSpPr>
            <a:spLocks noGrp="1"/>
          </p:cNvSpPr>
          <p:nvPr>
            <p:ph sz="quarter" idx="10"/>
          </p:nvPr>
        </p:nvSpPr>
        <p:spPr>
          <a:xfrm>
            <a:off x="4655502" y="5558383"/>
            <a:ext cx="15076171" cy="2697062"/>
          </a:xfrm>
          <a:prstGeom prst="rect">
            <a:avLst/>
          </a:prstGeom>
        </p:spPr>
        <p:txBody>
          <a:bodyPr vert="horz" lIns="91425" tIns="45712" rIns="91425" bIns="45712"/>
          <a:lstStyle>
            <a:lvl1pPr marL="0" indent="0" algn="ctr">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659163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_2-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2667000"/>
          </a:xfrm>
          <a:prstGeom prst="rect">
            <a:avLst/>
          </a:prstGeom>
        </p:spPr>
      </p:pic>
      <p:sp>
        <p:nvSpPr>
          <p:cNvPr id="7" name="Rectangle 6"/>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10"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465832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_Blank with 1-line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8546"/>
            <a:ext cx="24387175" cy="2667000"/>
          </a:xfrm>
          <a:prstGeom prst="rect">
            <a:avLst/>
          </a:prstGeom>
        </p:spPr>
      </p:pic>
      <p:sp>
        <p:nvSpPr>
          <p:cNvPr id="11" name="Rectangle 10"/>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8"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377607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_Blank with 1-line tit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7175" cy="2667000"/>
          </a:xfrm>
          <a:prstGeom prst="rect">
            <a:avLst/>
          </a:prstGeom>
        </p:spPr>
      </p:pic>
      <p:sp>
        <p:nvSpPr>
          <p:cNvPr id="11" name="Rectangle 10"/>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8"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713494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D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13138"/>
            <a:ext cx="24667486" cy="2697656"/>
          </a:xfrm>
          <a:prstGeom prst="rect">
            <a:avLst/>
          </a:prstGeom>
        </p:spPr>
      </p:pic>
      <p:sp>
        <p:nvSpPr>
          <p:cNvPr id="6" name="Rectangle 5"/>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8"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13895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21616"/>
            <a:ext cx="24550690" cy="2688616"/>
          </a:xfrm>
          <a:prstGeom prst="rect">
            <a:avLst/>
          </a:prstGeom>
        </p:spPr>
      </p:pic>
      <p:sp>
        <p:nvSpPr>
          <p:cNvPr id="11" name="Rectangle 10"/>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544807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_1-Line Title &amp;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14" name="Content Placeholder 2"/>
          <p:cNvSpPr>
            <a:spLocks noGrp="1"/>
          </p:cNvSpPr>
          <p:nvPr>
            <p:ph idx="1"/>
          </p:nvPr>
        </p:nvSpPr>
        <p:spPr>
          <a:xfrm>
            <a:off x="1219363" y="3556001"/>
            <a:ext cx="10436961"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5" name="Content Placeholder 2"/>
          <p:cNvSpPr>
            <a:spLocks noGrp="1"/>
          </p:cNvSpPr>
          <p:nvPr>
            <p:ph idx="10"/>
          </p:nvPr>
        </p:nvSpPr>
        <p:spPr>
          <a:xfrm>
            <a:off x="12885028" y="3563007"/>
            <a:ext cx="10436961"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92547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A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21616"/>
            <a:ext cx="24550690" cy="2688616"/>
          </a:xfrm>
          <a:prstGeom prst="rect">
            <a:avLst/>
          </a:prstGeom>
        </p:spPr>
      </p:pic>
      <p:sp>
        <p:nvSpPr>
          <p:cNvPr id="11" name="Rectangle 10"/>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6" name="Content Placeholder 2"/>
          <p:cNvSpPr>
            <a:spLocks noGrp="1"/>
          </p:cNvSpPr>
          <p:nvPr>
            <p:ph idx="1"/>
          </p:nvPr>
        </p:nvSpPr>
        <p:spPr>
          <a:xfrm>
            <a:off x="1219363" y="3556001"/>
            <a:ext cx="10436961"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idx="10"/>
          </p:nvPr>
        </p:nvSpPr>
        <p:spPr>
          <a:xfrm>
            <a:off x="12885028" y="3563007"/>
            <a:ext cx="10436961"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214854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2667000"/>
          </a:xfrm>
          <a:prstGeom prst="rect">
            <a:avLst/>
          </a:prstGeom>
        </p:spPr>
      </p:pic>
      <p:sp>
        <p:nvSpPr>
          <p:cNvPr id="11" name="Rectangle 10"/>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20507826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B_1-Line Title &amp;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958" b="16596"/>
          <a:stretch/>
        </p:blipFill>
        <p:spPr>
          <a:xfrm>
            <a:off x="-71468" y="-91440"/>
            <a:ext cx="24530138" cy="2773680"/>
          </a:xfrm>
          <a:prstGeom prst="rect">
            <a:avLst/>
          </a:prstGeom>
        </p:spPr>
      </p:pic>
      <p:sp>
        <p:nvSpPr>
          <p:cNvPr id="5" name="Rectangle 4"/>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Content Placeholder 2"/>
          <p:cNvSpPr>
            <a:spLocks noGrp="1"/>
          </p:cNvSpPr>
          <p:nvPr>
            <p:ph idx="1"/>
          </p:nvPr>
        </p:nvSpPr>
        <p:spPr>
          <a:xfrm>
            <a:off x="2149637" y="3556002"/>
            <a:ext cx="20328572" cy="8544560"/>
          </a:xfrm>
          <a:prstGeom prst="rect">
            <a:avLst/>
          </a:prstGeom>
        </p:spPr>
        <p:txBody>
          <a:bodyPr/>
          <a:lstStyle>
            <a:lvl1pPr marL="514350" indent="-514350">
              <a:lnSpc>
                <a:spcPct val="110000"/>
              </a:lnSpc>
              <a:buClr>
                <a:schemeClr val="accent5"/>
              </a:buClr>
              <a:buSzPct val="80000"/>
              <a:buFont typeface="Georgia Bold Italic"/>
              <a:buChar char="▪"/>
              <a:defRPr sz="3300" b="0" i="0">
                <a:solidFill>
                  <a:schemeClr val="tx1">
                    <a:lumMod val="75000"/>
                  </a:schemeClr>
                </a:solidFill>
                <a:latin typeface="Century Gothic"/>
                <a:cs typeface="Century Gothic"/>
              </a:defRPr>
            </a:lvl1pPr>
            <a:lvl2pPr marL="1288258" indent="-602458">
              <a:lnSpc>
                <a:spcPct val="110000"/>
              </a:lnSpc>
              <a:buClr>
                <a:schemeClr val="accent5"/>
              </a:buClr>
              <a:buSzPct val="85000"/>
              <a:buFont typeface="Menlo Bold"/>
              <a:buChar char="‒"/>
              <a:defRPr sz="3300" b="0" i="0">
                <a:solidFill>
                  <a:schemeClr val="tx1">
                    <a:lumMod val="75000"/>
                  </a:schemeClr>
                </a:solidFill>
                <a:latin typeface="Century Gothic"/>
                <a:cs typeface="Century Gothic"/>
              </a:defRPr>
            </a:lvl2pPr>
            <a:lvl3pPr marL="1800226" indent="-428626">
              <a:lnSpc>
                <a:spcPct val="110000"/>
              </a:lnSpc>
              <a:buClr>
                <a:schemeClr val="accent5"/>
              </a:buClr>
              <a:buSzPct val="85000"/>
              <a:buFont typeface="Arial"/>
              <a:buChar char="•"/>
              <a:defRPr sz="3300" b="0" i="0">
                <a:solidFill>
                  <a:schemeClr val="tx1">
                    <a:lumMod val="75000"/>
                  </a:schemeClr>
                </a:solidFill>
                <a:latin typeface="Century Gothic"/>
                <a:cs typeface="Century Gothic"/>
              </a:defRPr>
            </a:lvl3pPr>
            <a:lvl4pPr>
              <a:defRPr sz="3000" b="0" i="0">
                <a:solidFill>
                  <a:schemeClr val="tx1"/>
                </a:solidFill>
                <a:latin typeface="Century Gothic"/>
                <a:cs typeface="Century Gothic"/>
              </a:defRPr>
            </a:lvl4pPr>
            <a:lvl5pPr>
              <a:defRPr sz="3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6" name="Title 1"/>
          <p:cNvSpPr>
            <a:spLocks noGrp="1"/>
          </p:cNvSpPr>
          <p:nvPr>
            <p:ph type="title"/>
          </p:nvPr>
        </p:nvSpPr>
        <p:spPr>
          <a:xfrm>
            <a:off x="2149637" y="782592"/>
            <a:ext cx="20328572" cy="1147808"/>
          </a:xfrm>
          <a:prstGeom prst="rect">
            <a:avLst/>
          </a:prstGeom>
        </p:spPr>
        <p:txBody>
          <a:bodyPr>
            <a:noAutofit/>
          </a:bodyPr>
          <a:lstStyle>
            <a:lvl1pPr algn="l">
              <a:defRPr sz="48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6149349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35338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Page Separato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50813" y="-42596"/>
            <a:ext cx="24688801" cy="13801192"/>
          </a:xfrm>
          <a:prstGeom prst="rect">
            <a:avLst/>
          </a:prstGeom>
        </p:spPr>
      </p:pic>
      <p:sp>
        <p:nvSpPr>
          <p:cNvPr id="7" name="Content Placeholder 5"/>
          <p:cNvSpPr>
            <a:spLocks noGrp="1"/>
          </p:cNvSpPr>
          <p:nvPr>
            <p:ph sz="quarter" idx="10"/>
          </p:nvPr>
        </p:nvSpPr>
        <p:spPr>
          <a:xfrm>
            <a:off x="1230072" y="8499757"/>
            <a:ext cx="21682263" cy="1461930"/>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8697650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24387175" cy="2670048"/>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26605838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24387175" cy="2670048"/>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2095778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0727" r="26416"/>
          <a:stretch/>
        </p:blipFill>
        <p:spPr>
          <a:xfrm>
            <a:off x="-2" y="0"/>
            <a:ext cx="24387178" cy="2666996"/>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42046702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11937677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24387175" cy="2670048"/>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18234196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399498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24387175" cy="2670048"/>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4861783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0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15206712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B_1-Line Title &amp;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17821483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3743994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50813" y="-42596"/>
            <a:ext cx="24688801" cy="13801192"/>
          </a:xfrm>
          <a:prstGeom prst="rect">
            <a:avLst/>
          </a:prstGeom>
        </p:spPr>
      </p:pic>
      <p:sp>
        <p:nvSpPr>
          <p:cNvPr id="5" name="Content Placeholder 5"/>
          <p:cNvSpPr>
            <a:spLocks noGrp="1"/>
          </p:cNvSpPr>
          <p:nvPr>
            <p:ph sz="quarter" idx="10"/>
          </p:nvPr>
        </p:nvSpPr>
        <p:spPr>
          <a:xfrm>
            <a:off x="1230072" y="8499757"/>
            <a:ext cx="21682263" cy="1461930"/>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914240" indent="0">
              <a:buNone/>
              <a:defRPr>
                <a:solidFill>
                  <a:schemeClr val="tx1"/>
                </a:solidFill>
                <a:latin typeface="Aperto"/>
                <a:cs typeface="Aperto"/>
              </a:defRPr>
            </a:lvl2pPr>
            <a:lvl3pPr marL="1828478" indent="0">
              <a:buNone/>
              <a:defRPr>
                <a:solidFill>
                  <a:schemeClr val="tx1"/>
                </a:solidFill>
                <a:latin typeface="Aperto"/>
                <a:cs typeface="Aperto"/>
              </a:defRPr>
            </a:lvl3pPr>
            <a:lvl4pPr marL="2742718" indent="0">
              <a:buNone/>
              <a:defRPr>
                <a:solidFill>
                  <a:schemeClr val="tx1"/>
                </a:solidFill>
                <a:latin typeface="Aperto"/>
                <a:cs typeface="Aperto"/>
              </a:defRPr>
            </a:lvl4pPr>
            <a:lvl5pPr marL="3656955"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330836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A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21616"/>
            <a:ext cx="24550690" cy="2688616"/>
          </a:xfrm>
          <a:prstGeom prst="rect">
            <a:avLst/>
          </a:prstGeom>
        </p:spPr>
      </p:pic>
      <p:sp>
        <p:nvSpPr>
          <p:cNvPr id="11" name="Rectangle 10"/>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7"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92583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_1-Line Title &amp;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24387175" cy="2667000"/>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13"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575544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_2-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2667000"/>
          </a:xfrm>
          <a:prstGeom prst="rect">
            <a:avLst/>
          </a:prstGeom>
        </p:spPr>
      </p:pic>
      <p:sp>
        <p:nvSpPr>
          <p:cNvPr id="7" name="Rectangle 6"/>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10"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43006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_Blank with 1-line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8546"/>
            <a:ext cx="24387175" cy="2667000"/>
          </a:xfrm>
          <a:prstGeom prst="rect">
            <a:avLst/>
          </a:prstGeom>
        </p:spPr>
      </p:pic>
      <p:sp>
        <p:nvSpPr>
          <p:cNvPr id="11" name="Rectangle 10"/>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8"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775549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_Blank with 1-line tit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7175" cy="2667000"/>
          </a:xfrm>
          <a:prstGeom prst="rect">
            <a:avLst/>
          </a:prstGeom>
        </p:spPr>
      </p:pic>
      <p:sp>
        <p:nvSpPr>
          <p:cNvPr id="11" name="Rectangle 10"/>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8"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39628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D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13138"/>
            <a:ext cx="24667486" cy="2697656"/>
          </a:xfrm>
          <a:prstGeom prst="rect">
            <a:avLst/>
          </a:prstGeom>
        </p:spPr>
      </p:pic>
      <p:sp>
        <p:nvSpPr>
          <p:cNvPr id="6" name="Rectangle 5"/>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8" name="Content Placeholder 2"/>
          <p:cNvSpPr>
            <a:spLocks noGrp="1"/>
          </p:cNvSpPr>
          <p:nvPr>
            <p:ph idx="1"/>
          </p:nvPr>
        </p:nvSpPr>
        <p:spPr>
          <a:xfrm>
            <a:off x="1219363" y="3556001"/>
            <a:ext cx="21982326"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050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2_B_1-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0727" r="26416"/>
          <a:stretch/>
        </p:blipFill>
        <p:spPr>
          <a:xfrm>
            <a:off x="-2" y="1"/>
            <a:ext cx="24387178" cy="2666990"/>
          </a:xfrm>
          <a:prstGeom prst="rect">
            <a:avLst/>
          </a:prstGeom>
        </p:spPr>
      </p:pic>
      <p:sp>
        <p:nvSpPr>
          <p:cNvPr id="5" name="Rectangle 4"/>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7" name="Content Placeholder 2"/>
          <p:cNvSpPr>
            <a:spLocks noGrp="1"/>
          </p:cNvSpPr>
          <p:nvPr>
            <p:ph idx="1"/>
          </p:nvPr>
        </p:nvSpPr>
        <p:spPr>
          <a:xfrm>
            <a:off x="1219363" y="3556001"/>
            <a:ext cx="10436961"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idx="10"/>
          </p:nvPr>
        </p:nvSpPr>
        <p:spPr>
          <a:xfrm>
            <a:off x="12885028" y="3563007"/>
            <a:ext cx="10436961"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937233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A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21616"/>
            <a:ext cx="24550690" cy="2688616"/>
          </a:xfrm>
          <a:prstGeom prst="rect">
            <a:avLst/>
          </a:prstGeom>
        </p:spPr>
      </p:pic>
      <p:sp>
        <p:nvSpPr>
          <p:cNvPr id="11" name="Rectangle 10"/>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
        <p:nvSpPr>
          <p:cNvPr id="6" name="Content Placeholder 2"/>
          <p:cNvSpPr>
            <a:spLocks noGrp="1"/>
          </p:cNvSpPr>
          <p:nvPr>
            <p:ph idx="1"/>
          </p:nvPr>
        </p:nvSpPr>
        <p:spPr>
          <a:xfrm>
            <a:off x="1219363" y="3556001"/>
            <a:ext cx="10436961"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idx="10"/>
          </p:nvPr>
        </p:nvSpPr>
        <p:spPr>
          <a:xfrm>
            <a:off x="12885028" y="3563007"/>
            <a:ext cx="10436961" cy="8761646"/>
          </a:xfrm>
          <a:prstGeom prst="rect">
            <a:avLst/>
          </a:prstGeom>
        </p:spPr>
        <p:txBody>
          <a:bodyPr/>
          <a:lstStyle>
            <a:lvl1pPr marL="685800" indent="-685800">
              <a:lnSpc>
                <a:spcPct val="110000"/>
              </a:lnSpc>
              <a:buClr>
                <a:schemeClr val="accent5"/>
              </a:buClr>
              <a:buSzPct val="80000"/>
              <a:buFont typeface="Georgia Bold Italic"/>
              <a:buChar char="▪"/>
              <a:defRPr sz="4400" b="0" i="0">
                <a:solidFill>
                  <a:schemeClr val="tx1">
                    <a:lumMod val="75000"/>
                  </a:schemeClr>
                </a:solidFill>
                <a:latin typeface="Century Gothic"/>
                <a:cs typeface="Century Gothic"/>
              </a:defRPr>
            </a:lvl1pPr>
            <a:lvl2pPr marL="1717676" indent="-803276">
              <a:lnSpc>
                <a:spcPct val="110000"/>
              </a:lnSpc>
              <a:buClr>
                <a:schemeClr val="accent5"/>
              </a:buClr>
              <a:buSzPct val="85000"/>
              <a:buFont typeface="Menlo Bold"/>
              <a:buChar char="‒"/>
              <a:defRPr sz="4400" b="0" i="0">
                <a:solidFill>
                  <a:schemeClr val="tx1">
                    <a:lumMod val="75000"/>
                  </a:schemeClr>
                </a:solidFill>
                <a:latin typeface="Century Gothic"/>
                <a:cs typeface="Century Gothic"/>
              </a:defRPr>
            </a:lvl2pPr>
            <a:lvl3pPr marL="2400300" indent="-571500">
              <a:lnSpc>
                <a:spcPct val="110000"/>
              </a:lnSpc>
              <a:buClr>
                <a:schemeClr val="accent5"/>
              </a:buClr>
              <a:buSzPct val="85000"/>
              <a:buFont typeface="Arial"/>
              <a:buChar char="•"/>
              <a:defRPr sz="4400" b="0" i="0">
                <a:solidFill>
                  <a:schemeClr val="tx1">
                    <a:lumMod val="75000"/>
                  </a:schemeClr>
                </a:solidFill>
                <a:latin typeface="Century Gothic"/>
                <a:cs typeface="Century Gothic"/>
              </a:defRPr>
            </a:lvl3pPr>
            <a:lvl4pPr>
              <a:defRPr sz="4000" b="0" i="0">
                <a:solidFill>
                  <a:schemeClr val="tx1"/>
                </a:solidFill>
                <a:latin typeface="Century Gothic"/>
                <a:cs typeface="Century Gothic"/>
              </a:defRPr>
            </a:lvl4pPr>
            <a:lvl5pPr>
              <a:defRPr sz="4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516684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24387175" cy="2667000"/>
          </a:xfrm>
          <a:prstGeom prst="rect">
            <a:avLst/>
          </a:prstGeom>
        </p:spPr>
      </p:pic>
      <p:sp>
        <p:nvSpPr>
          <p:cNvPr id="11" name="Rectangle 10"/>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1860400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20436"/>
            <a:ext cx="24574050" cy="2687436"/>
          </a:xfrm>
          <a:prstGeom prst="rect">
            <a:avLst/>
          </a:prstGeom>
        </p:spPr>
      </p:pic>
      <p:sp>
        <p:nvSpPr>
          <p:cNvPr id="6" name="Rectangle 5"/>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a:spLocks noGrp="1"/>
          </p:cNvSpPr>
          <p:nvPr>
            <p:ph type="title"/>
          </p:nvPr>
        </p:nvSpPr>
        <p:spPr>
          <a:xfrm>
            <a:off x="1219363" y="782592"/>
            <a:ext cx="21931519" cy="1147808"/>
          </a:xfrm>
          <a:prstGeom prst="rect">
            <a:avLst/>
          </a:prstGeom>
        </p:spPr>
        <p:txBody>
          <a:bodyPr>
            <a:noAutofit/>
          </a:bodyPr>
          <a:lstStyle>
            <a:lvl1pPr algn="l">
              <a:defRPr sz="6400" b="0" i="0">
                <a:solidFill>
                  <a:schemeClr val="accent5"/>
                </a:solidFill>
                <a:latin typeface="+mj-lt"/>
                <a:cs typeface="Aperto"/>
              </a:defRPr>
            </a:lvl1pPr>
          </a:lstStyle>
          <a:p>
            <a:r>
              <a:rPr lang="en-US"/>
              <a:t>Click to edit Master title style</a:t>
            </a:r>
          </a:p>
        </p:txBody>
      </p:sp>
    </p:spTree>
    <p:extLst>
      <p:ext uri="{BB962C8B-B14F-4D97-AF65-F5344CB8AC3E}">
        <p14:creationId xmlns:p14="http://schemas.microsoft.com/office/powerpoint/2010/main" val="36050095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theme" Target="../theme/theme7.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41" Type="http://schemas.openxmlformats.org/officeDocument/2006/relationships/slideLayout" Target="../slideLayouts/slideLayout66.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Box 10"/>
          <p:cNvSpPr txBox="1"/>
          <p:nvPr userDrawn="1"/>
        </p:nvSpPr>
        <p:spPr>
          <a:xfrm>
            <a:off x="2264680" y="7044448"/>
            <a:ext cx="2244988" cy="369316"/>
          </a:xfrm>
          <a:prstGeom prst="rect">
            <a:avLst/>
          </a:prstGeom>
          <a:noFill/>
        </p:spPr>
        <p:txBody>
          <a:bodyPr wrap="square" lIns="91425" tIns="45712" rIns="91425" bIns="45712" rtlCol="0">
            <a:spAutoFit/>
          </a:bodyPr>
          <a:lstStyle/>
          <a:p>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55" y="-31751"/>
            <a:ext cx="24514426" cy="13787570"/>
          </a:xfrm>
          <a:prstGeom prst="rect">
            <a:avLst/>
          </a:prstGeom>
        </p:spPr>
      </p:pic>
    </p:spTree>
    <p:extLst>
      <p:ext uri="{BB962C8B-B14F-4D97-AF65-F5344CB8AC3E}">
        <p14:creationId xmlns:p14="http://schemas.microsoft.com/office/powerpoint/2010/main" val="2574366331"/>
      </p:ext>
    </p:extLst>
  </p:cSld>
  <p:clrMap bg1="lt1" tx1="dk1" bg2="lt2" tx2="dk2" accent1="accent1" accent2="accent2" accent3="accent3" accent4="accent4" accent5="accent5" accent6="accent6" hlink="hlink" folHlink="folHlink"/>
  <p:sldLayoutIdLst>
    <p:sldLayoutId id="2147485264" r:id="rId1"/>
  </p:sldLayoutIdLst>
  <p:txStyles>
    <p:titleStyle>
      <a:lvl1pPr algn="l" defTabSz="914240" rtl="0" eaLnBrk="1" latinLnBrk="0" hangingPunct="1">
        <a:spcBef>
          <a:spcPct val="0"/>
        </a:spcBef>
        <a:buNone/>
        <a:defRPr sz="4800" kern="1200">
          <a:solidFill>
            <a:schemeClr val="tx1"/>
          </a:solidFill>
          <a:latin typeface="Aperto"/>
          <a:ea typeface="+mj-ea"/>
          <a:cs typeface="Aperto"/>
        </a:defRPr>
      </a:lvl1pPr>
    </p:titleStyle>
    <p:bodyStyle>
      <a:lvl1pPr marL="0" indent="0" algn="l" defTabSz="914240" rtl="0" eaLnBrk="1" latinLnBrk="0" hangingPunct="1">
        <a:spcBef>
          <a:spcPct val="20000"/>
        </a:spcBef>
        <a:buFont typeface="Arial"/>
        <a:buNone/>
        <a:defRPr sz="4000" kern="1200">
          <a:solidFill>
            <a:schemeClr val="tx1"/>
          </a:solidFill>
          <a:latin typeface="Aperto"/>
          <a:ea typeface="+mn-ea"/>
          <a:cs typeface="Aperto"/>
        </a:defRPr>
      </a:lvl1pPr>
      <a:lvl2pPr marL="914240" indent="0" algn="l" defTabSz="914240" rtl="0" eaLnBrk="1" latinLnBrk="0" hangingPunct="1">
        <a:spcBef>
          <a:spcPct val="20000"/>
        </a:spcBef>
        <a:buFont typeface="Arial"/>
        <a:buNone/>
        <a:defRPr sz="4000" kern="1200">
          <a:solidFill>
            <a:schemeClr val="tx1"/>
          </a:solidFill>
          <a:latin typeface="Aperto"/>
          <a:ea typeface="+mn-ea"/>
          <a:cs typeface="Aperto"/>
        </a:defRPr>
      </a:lvl2pPr>
      <a:lvl3pPr marL="1828478" indent="0" algn="l" defTabSz="914240" rtl="0" eaLnBrk="1" latinLnBrk="0" hangingPunct="1">
        <a:spcBef>
          <a:spcPct val="20000"/>
        </a:spcBef>
        <a:buFont typeface="Arial"/>
        <a:buNone/>
        <a:defRPr sz="4000" kern="1200">
          <a:solidFill>
            <a:schemeClr val="tx1"/>
          </a:solidFill>
          <a:latin typeface="Aperto"/>
          <a:ea typeface="+mn-ea"/>
          <a:cs typeface="Aperto"/>
        </a:defRPr>
      </a:lvl3pPr>
      <a:lvl4pPr marL="2742718" indent="0" algn="l" defTabSz="914240" rtl="0" eaLnBrk="1" latinLnBrk="0" hangingPunct="1">
        <a:spcBef>
          <a:spcPct val="20000"/>
        </a:spcBef>
        <a:buFont typeface="Arial"/>
        <a:buNone/>
        <a:defRPr sz="4000" kern="1200">
          <a:solidFill>
            <a:schemeClr val="tx1"/>
          </a:solidFill>
          <a:latin typeface="Aperto"/>
          <a:ea typeface="+mn-ea"/>
          <a:cs typeface="Aperto"/>
        </a:defRPr>
      </a:lvl4pPr>
      <a:lvl5pPr marL="3656955" indent="0" algn="l" defTabSz="914240" rtl="0" eaLnBrk="1" latinLnBrk="0" hangingPunct="1">
        <a:spcBef>
          <a:spcPct val="20000"/>
        </a:spcBef>
        <a:buFont typeface="Arial"/>
        <a:buNone/>
        <a:defRPr sz="4000" kern="1200">
          <a:solidFill>
            <a:schemeClr val="tx1"/>
          </a:solidFill>
          <a:latin typeface="Aperto"/>
          <a:ea typeface="+mn-ea"/>
          <a:cs typeface="Aperto"/>
        </a:defRPr>
      </a:lvl5pPr>
      <a:lvl6pPr marL="5028314" indent="-457119" algn="l" defTabSz="914240" rtl="0" eaLnBrk="1" latinLnBrk="0" hangingPunct="1">
        <a:spcBef>
          <a:spcPct val="20000"/>
        </a:spcBef>
        <a:buFont typeface="Arial"/>
        <a:buChar char="•"/>
        <a:defRPr sz="4000" kern="1200">
          <a:solidFill>
            <a:schemeClr val="tx1"/>
          </a:solidFill>
          <a:latin typeface="+mn-lt"/>
          <a:ea typeface="+mn-ea"/>
          <a:cs typeface="+mn-cs"/>
        </a:defRPr>
      </a:lvl6pPr>
      <a:lvl7pPr marL="5942554" indent="-457119" algn="l" defTabSz="914240" rtl="0" eaLnBrk="1" latinLnBrk="0" hangingPunct="1">
        <a:spcBef>
          <a:spcPct val="20000"/>
        </a:spcBef>
        <a:buFont typeface="Arial"/>
        <a:buChar char="•"/>
        <a:defRPr sz="4000" kern="1200">
          <a:solidFill>
            <a:schemeClr val="tx1"/>
          </a:solidFill>
          <a:latin typeface="+mn-lt"/>
          <a:ea typeface="+mn-ea"/>
          <a:cs typeface="+mn-cs"/>
        </a:defRPr>
      </a:lvl7pPr>
      <a:lvl8pPr marL="6856792" indent="-457119" algn="l" defTabSz="914240" rtl="0" eaLnBrk="1" latinLnBrk="0" hangingPunct="1">
        <a:spcBef>
          <a:spcPct val="20000"/>
        </a:spcBef>
        <a:buFont typeface="Arial"/>
        <a:buChar char="•"/>
        <a:defRPr sz="4000" kern="1200">
          <a:solidFill>
            <a:schemeClr val="tx1"/>
          </a:solidFill>
          <a:latin typeface="+mn-lt"/>
          <a:ea typeface="+mn-ea"/>
          <a:cs typeface="+mn-cs"/>
        </a:defRPr>
      </a:lvl8pPr>
      <a:lvl9pPr marL="7771032" indent="-457119" algn="l" defTabSz="91424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240" rtl="0" eaLnBrk="1" latinLnBrk="0" hangingPunct="1">
        <a:defRPr sz="3600" kern="1200">
          <a:solidFill>
            <a:schemeClr val="tx1"/>
          </a:solidFill>
          <a:latin typeface="+mn-lt"/>
          <a:ea typeface="+mn-ea"/>
          <a:cs typeface="+mn-cs"/>
        </a:defRPr>
      </a:lvl1pPr>
      <a:lvl2pPr marL="914240" algn="l" defTabSz="914240" rtl="0" eaLnBrk="1" latinLnBrk="0" hangingPunct="1">
        <a:defRPr sz="3600" kern="1200">
          <a:solidFill>
            <a:schemeClr val="tx1"/>
          </a:solidFill>
          <a:latin typeface="+mn-lt"/>
          <a:ea typeface="+mn-ea"/>
          <a:cs typeface="+mn-cs"/>
        </a:defRPr>
      </a:lvl2pPr>
      <a:lvl3pPr marL="1828478" algn="l" defTabSz="914240" rtl="0" eaLnBrk="1" latinLnBrk="0" hangingPunct="1">
        <a:defRPr sz="3600" kern="1200">
          <a:solidFill>
            <a:schemeClr val="tx1"/>
          </a:solidFill>
          <a:latin typeface="+mn-lt"/>
          <a:ea typeface="+mn-ea"/>
          <a:cs typeface="+mn-cs"/>
        </a:defRPr>
      </a:lvl3pPr>
      <a:lvl4pPr marL="2742718" algn="l" defTabSz="914240" rtl="0" eaLnBrk="1" latinLnBrk="0" hangingPunct="1">
        <a:defRPr sz="3600" kern="1200">
          <a:solidFill>
            <a:schemeClr val="tx1"/>
          </a:solidFill>
          <a:latin typeface="+mn-lt"/>
          <a:ea typeface="+mn-ea"/>
          <a:cs typeface="+mn-cs"/>
        </a:defRPr>
      </a:lvl4pPr>
      <a:lvl5pPr marL="3656955" algn="l" defTabSz="914240" rtl="0" eaLnBrk="1" latinLnBrk="0" hangingPunct="1">
        <a:defRPr sz="3600" kern="1200">
          <a:solidFill>
            <a:schemeClr val="tx1"/>
          </a:solidFill>
          <a:latin typeface="+mn-lt"/>
          <a:ea typeface="+mn-ea"/>
          <a:cs typeface="+mn-cs"/>
        </a:defRPr>
      </a:lvl5pPr>
      <a:lvl6pPr marL="4571195" algn="l" defTabSz="914240" rtl="0" eaLnBrk="1" latinLnBrk="0" hangingPunct="1">
        <a:defRPr sz="3600" kern="1200">
          <a:solidFill>
            <a:schemeClr val="tx1"/>
          </a:solidFill>
          <a:latin typeface="+mn-lt"/>
          <a:ea typeface="+mn-ea"/>
          <a:cs typeface="+mn-cs"/>
        </a:defRPr>
      </a:lvl6pPr>
      <a:lvl7pPr marL="5485433" algn="l" defTabSz="914240" rtl="0" eaLnBrk="1" latinLnBrk="0" hangingPunct="1">
        <a:defRPr sz="3600" kern="1200">
          <a:solidFill>
            <a:schemeClr val="tx1"/>
          </a:solidFill>
          <a:latin typeface="+mn-lt"/>
          <a:ea typeface="+mn-ea"/>
          <a:cs typeface="+mn-cs"/>
        </a:defRPr>
      </a:lvl7pPr>
      <a:lvl8pPr marL="6399673" algn="l" defTabSz="914240" rtl="0" eaLnBrk="1" latinLnBrk="0" hangingPunct="1">
        <a:defRPr sz="3600" kern="1200">
          <a:solidFill>
            <a:schemeClr val="tx1"/>
          </a:solidFill>
          <a:latin typeface="+mn-lt"/>
          <a:ea typeface="+mn-ea"/>
          <a:cs typeface="+mn-cs"/>
        </a:defRPr>
      </a:lvl8pPr>
      <a:lvl9pPr marL="7313911" algn="l" defTabSz="91424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150813" y="-48986"/>
            <a:ext cx="24688801" cy="13813972"/>
          </a:xfrm>
          <a:prstGeom prst="rect">
            <a:avLst/>
          </a:prstGeom>
        </p:spPr>
      </p:pic>
      <p:sp>
        <p:nvSpPr>
          <p:cNvPr id="11" name="TextBox 10"/>
          <p:cNvSpPr txBox="1"/>
          <p:nvPr userDrawn="1"/>
        </p:nvSpPr>
        <p:spPr>
          <a:xfrm>
            <a:off x="2264680" y="7044448"/>
            <a:ext cx="2244988" cy="369316"/>
          </a:xfrm>
          <a:prstGeom prst="rect">
            <a:avLst/>
          </a:prstGeom>
          <a:noFill/>
        </p:spPr>
        <p:txBody>
          <a:bodyPr wrap="square" lIns="91425" tIns="45712" rIns="91425" bIns="45712" rtlCol="0">
            <a:spAutoFit/>
          </a:bodyPr>
          <a:lstStyle/>
          <a:p>
            <a:endParaRPr lang="en-US"/>
          </a:p>
        </p:txBody>
      </p:sp>
    </p:spTree>
    <p:extLst>
      <p:ext uri="{BB962C8B-B14F-4D97-AF65-F5344CB8AC3E}">
        <p14:creationId xmlns:p14="http://schemas.microsoft.com/office/powerpoint/2010/main" val="1774126578"/>
      </p:ext>
    </p:extLst>
  </p:cSld>
  <p:clrMap bg1="lt1" tx1="dk1" bg2="lt2" tx2="dk2" accent1="accent1" accent2="accent2" accent3="accent3" accent4="accent4" accent5="accent5" accent6="accent6" hlink="hlink" folHlink="folHlink"/>
  <p:sldLayoutIdLst>
    <p:sldLayoutId id="2147485272" r:id="rId1"/>
  </p:sldLayoutIdLst>
  <p:txStyles>
    <p:titleStyle>
      <a:lvl1pPr algn="l" defTabSz="914240" rtl="0" eaLnBrk="1" latinLnBrk="0" hangingPunct="1">
        <a:spcBef>
          <a:spcPct val="0"/>
        </a:spcBef>
        <a:buNone/>
        <a:defRPr sz="4800" kern="1200">
          <a:solidFill>
            <a:schemeClr val="tx1"/>
          </a:solidFill>
          <a:latin typeface="Aperto"/>
          <a:ea typeface="+mj-ea"/>
          <a:cs typeface="Aperto"/>
        </a:defRPr>
      </a:lvl1pPr>
    </p:titleStyle>
    <p:bodyStyle>
      <a:lvl1pPr marL="0" indent="0" algn="l" defTabSz="914240" rtl="0" eaLnBrk="1" latinLnBrk="0" hangingPunct="1">
        <a:spcBef>
          <a:spcPct val="20000"/>
        </a:spcBef>
        <a:buFont typeface="Arial"/>
        <a:buNone/>
        <a:defRPr sz="4000" kern="1200">
          <a:solidFill>
            <a:schemeClr val="tx1"/>
          </a:solidFill>
          <a:latin typeface="Aperto"/>
          <a:ea typeface="+mn-ea"/>
          <a:cs typeface="Aperto"/>
        </a:defRPr>
      </a:lvl1pPr>
      <a:lvl2pPr marL="914240" indent="0" algn="l" defTabSz="914240" rtl="0" eaLnBrk="1" latinLnBrk="0" hangingPunct="1">
        <a:spcBef>
          <a:spcPct val="20000"/>
        </a:spcBef>
        <a:buFont typeface="Arial"/>
        <a:buNone/>
        <a:defRPr sz="4000" kern="1200">
          <a:solidFill>
            <a:schemeClr val="tx1"/>
          </a:solidFill>
          <a:latin typeface="Aperto"/>
          <a:ea typeface="+mn-ea"/>
          <a:cs typeface="Aperto"/>
        </a:defRPr>
      </a:lvl2pPr>
      <a:lvl3pPr marL="1828478" indent="0" algn="l" defTabSz="914240" rtl="0" eaLnBrk="1" latinLnBrk="0" hangingPunct="1">
        <a:spcBef>
          <a:spcPct val="20000"/>
        </a:spcBef>
        <a:buFont typeface="Arial"/>
        <a:buNone/>
        <a:defRPr sz="4000" kern="1200">
          <a:solidFill>
            <a:schemeClr val="tx1"/>
          </a:solidFill>
          <a:latin typeface="Aperto"/>
          <a:ea typeface="+mn-ea"/>
          <a:cs typeface="Aperto"/>
        </a:defRPr>
      </a:lvl3pPr>
      <a:lvl4pPr marL="2742718" indent="0" algn="l" defTabSz="914240" rtl="0" eaLnBrk="1" latinLnBrk="0" hangingPunct="1">
        <a:spcBef>
          <a:spcPct val="20000"/>
        </a:spcBef>
        <a:buFont typeface="Arial"/>
        <a:buNone/>
        <a:defRPr sz="4000" kern="1200">
          <a:solidFill>
            <a:schemeClr val="tx1"/>
          </a:solidFill>
          <a:latin typeface="Aperto"/>
          <a:ea typeface="+mn-ea"/>
          <a:cs typeface="Aperto"/>
        </a:defRPr>
      </a:lvl4pPr>
      <a:lvl5pPr marL="3656955" indent="0" algn="l" defTabSz="914240" rtl="0" eaLnBrk="1" latinLnBrk="0" hangingPunct="1">
        <a:spcBef>
          <a:spcPct val="20000"/>
        </a:spcBef>
        <a:buFont typeface="Arial"/>
        <a:buNone/>
        <a:defRPr sz="4000" kern="1200">
          <a:solidFill>
            <a:schemeClr val="tx1"/>
          </a:solidFill>
          <a:latin typeface="Aperto"/>
          <a:ea typeface="+mn-ea"/>
          <a:cs typeface="Aperto"/>
        </a:defRPr>
      </a:lvl5pPr>
      <a:lvl6pPr marL="5028314" indent="-457119" algn="l" defTabSz="914240" rtl="0" eaLnBrk="1" latinLnBrk="0" hangingPunct="1">
        <a:spcBef>
          <a:spcPct val="20000"/>
        </a:spcBef>
        <a:buFont typeface="Arial"/>
        <a:buChar char="•"/>
        <a:defRPr sz="4000" kern="1200">
          <a:solidFill>
            <a:schemeClr val="tx1"/>
          </a:solidFill>
          <a:latin typeface="+mn-lt"/>
          <a:ea typeface="+mn-ea"/>
          <a:cs typeface="+mn-cs"/>
        </a:defRPr>
      </a:lvl6pPr>
      <a:lvl7pPr marL="5942554" indent="-457119" algn="l" defTabSz="914240" rtl="0" eaLnBrk="1" latinLnBrk="0" hangingPunct="1">
        <a:spcBef>
          <a:spcPct val="20000"/>
        </a:spcBef>
        <a:buFont typeface="Arial"/>
        <a:buChar char="•"/>
        <a:defRPr sz="4000" kern="1200">
          <a:solidFill>
            <a:schemeClr val="tx1"/>
          </a:solidFill>
          <a:latin typeface="+mn-lt"/>
          <a:ea typeface="+mn-ea"/>
          <a:cs typeface="+mn-cs"/>
        </a:defRPr>
      </a:lvl7pPr>
      <a:lvl8pPr marL="6856792" indent="-457119" algn="l" defTabSz="914240" rtl="0" eaLnBrk="1" latinLnBrk="0" hangingPunct="1">
        <a:spcBef>
          <a:spcPct val="20000"/>
        </a:spcBef>
        <a:buFont typeface="Arial"/>
        <a:buChar char="•"/>
        <a:defRPr sz="4000" kern="1200">
          <a:solidFill>
            <a:schemeClr val="tx1"/>
          </a:solidFill>
          <a:latin typeface="+mn-lt"/>
          <a:ea typeface="+mn-ea"/>
          <a:cs typeface="+mn-cs"/>
        </a:defRPr>
      </a:lvl8pPr>
      <a:lvl9pPr marL="7771032" indent="-457119" algn="l" defTabSz="91424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240" rtl="0" eaLnBrk="1" latinLnBrk="0" hangingPunct="1">
        <a:defRPr sz="3600" kern="1200">
          <a:solidFill>
            <a:schemeClr val="tx1"/>
          </a:solidFill>
          <a:latin typeface="+mn-lt"/>
          <a:ea typeface="+mn-ea"/>
          <a:cs typeface="+mn-cs"/>
        </a:defRPr>
      </a:lvl1pPr>
      <a:lvl2pPr marL="914240" algn="l" defTabSz="914240" rtl="0" eaLnBrk="1" latinLnBrk="0" hangingPunct="1">
        <a:defRPr sz="3600" kern="1200">
          <a:solidFill>
            <a:schemeClr val="tx1"/>
          </a:solidFill>
          <a:latin typeface="+mn-lt"/>
          <a:ea typeface="+mn-ea"/>
          <a:cs typeface="+mn-cs"/>
        </a:defRPr>
      </a:lvl2pPr>
      <a:lvl3pPr marL="1828478" algn="l" defTabSz="914240" rtl="0" eaLnBrk="1" latinLnBrk="0" hangingPunct="1">
        <a:defRPr sz="3600" kern="1200">
          <a:solidFill>
            <a:schemeClr val="tx1"/>
          </a:solidFill>
          <a:latin typeface="+mn-lt"/>
          <a:ea typeface="+mn-ea"/>
          <a:cs typeface="+mn-cs"/>
        </a:defRPr>
      </a:lvl3pPr>
      <a:lvl4pPr marL="2742718" algn="l" defTabSz="914240" rtl="0" eaLnBrk="1" latinLnBrk="0" hangingPunct="1">
        <a:defRPr sz="3600" kern="1200">
          <a:solidFill>
            <a:schemeClr val="tx1"/>
          </a:solidFill>
          <a:latin typeface="+mn-lt"/>
          <a:ea typeface="+mn-ea"/>
          <a:cs typeface="+mn-cs"/>
        </a:defRPr>
      </a:lvl4pPr>
      <a:lvl5pPr marL="3656955" algn="l" defTabSz="914240" rtl="0" eaLnBrk="1" latinLnBrk="0" hangingPunct="1">
        <a:defRPr sz="3600" kern="1200">
          <a:solidFill>
            <a:schemeClr val="tx1"/>
          </a:solidFill>
          <a:latin typeface="+mn-lt"/>
          <a:ea typeface="+mn-ea"/>
          <a:cs typeface="+mn-cs"/>
        </a:defRPr>
      </a:lvl5pPr>
      <a:lvl6pPr marL="4571195" algn="l" defTabSz="914240" rtl="0" eaLnBrk="1" latinLnBrk="0" hangingPunct="1">
        <a:defRPr sz="3600" kern="1200">
          <a:solidFill>
            <a:schemeClr val="tx1"/>
          </a:solidFill>
          <a:latin typeface="+mn-lt"/>
          <a:ea typeface="+mn-ea"/>
          <a:cs typeface="+mn-cs"/>
        </a:defRPr>
      </a:lvl6pPr>
      <a:lvl7pPr marL="5485433" algn="l" defTabSz="914240" rtl="0" eaLnBrk="1" latinLnBrk="0" hangingPunct="1">
        <a:defRPr sz="3600" kern="1200">
          <a:solidFill>
            <a:schemeClr val="tx1"/>
          </a:solidFill>
          <a:latin typeface="+mn-lt"/>
          <a:ea typeface="+mn-ea"/>
          <a:cs typeface="+mn-cs"/>
        </a:defRPr>
      </a:lvl7pPr>
      <a:lvl8pPr marL="6399673" algn="l" defTabSz="914240" rtl="0" eaLnBrk="1" latinLnBrk="0" hangingPunct="1">
        <a:defRPr sz="3600" kern="1200">
          <a:solidFill>
            <a:schemeClr val="tx1"/>
          </a:solidFill>
          <a:latin typeface="+mn-lt"/>
          <a:ea typeface="+mn-ea"/>
          <a:cs typeface="+mn-cs"/>
        </a:defRPr>
      </a:lvl8pPr>
      <a:lvl9pPr marL="7313911" algn="l" defTabSz="91424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147571" y="-48986"/>
            <a:ext cx="24682317" cy="13813972"/>
          </a:xfrm>
          <a:prstGeom prst="rect">
            <a:avLst/>
          </a:prstGeom>
        </p:spPr>
      </p:pic>
      <p:sp>
        <p:nvSpPr>
          <p:cNvPr id="11" name="TextBox 10"/>
          <p:cNvSpPr txBox="1"/>
          <p:nvPr userDrawn="1"/>
        </p:nvSpPr>
        <p:spPr>
          <a:xfrm>
            <a:off x="2264680" y="7044448"/>
            <a:ext cx="2244988" cy="369316"/>
          </a:xfrm>
          <a:prstGeom prst="rect">
            <a:avLst/>
          </a:prstGeom>
          <a:noFill/>
        </p:spPr>
        <p:txBody>
          <a:bodyPr wrap="square" lIns="91425" tIns="45712" rIns="91425" bIns="45712" rtlCol="0">
            <a:spAutoFit/>
          </a:bodyPr>
          <a:lstStyle/>
          <a:p>
            <a:endParaRPr lang="en-US"/>
          </a:p>
        </p:txBody>
      </p:sp>
    </p:spTree>
    <p:extLst>
      <p:ext uri="{BB962C8B-B14F-4D97-AF65-F5344CB8AC3E}">
        <p14:creationId xmlns:p14="http://schemas.microsoft.com/office/powerpoint/2010/main" val="2296756551"/>
      </p:ext>
    </p:extLst>
  </p:cSld>
  <p:clrMap bg1="lt1" tx1="dk1" bg2="lt2" tx2="dk2" accent1="accent1" accent2="accent2" accent3="accent3" accent4="accent4" accent5="accent5" accent6="accent6" hlink="hlink" folHlink="folHlink"/>
  <p:sldLayoutIdLst>
    <p:sldLayoutId id="2147485421" r:id="rId1"/>
  </p:sldLayoutIdLst>
  <p:txStyles>
    <p:titleStyle>
      <a:lvl1pPr algn="l" defTabSz="914240" rtl="0" eaLnBrk="1" latinLnBrk="0" hangingPunct="1">
        <a:spcBef>
          <a:spcPct val="0"/>
        </a:spcBef>
        <a:buNone/>
        <a:defRPr sz="4800" kern="1200">
          <a:solidFill>
            <a:schemeClr val="tx1"/>
          </a:solidFill>
          <a:latin typeface="Aperto"/>
          <a:ea typeface="+mj-ea"/>
          <a:cs typeface="Aperto"/>
        </a:defRPr>
      </a:lvl1pPr>
    </p:titleStyle>
    <p:bodyStyle>
      <a:lvl1pPr marL="0" indent="0" algn="l" defTabSz="914240" rtl="0" eaLnBrk="1" latinLnBrk="0" hangingPunct="1">
        <a:spcBef>
          <a:spcPct val="20000"/>
        </a:spcBef>
        <a:buFont typeface="Arial"/>
        <a:buNone/>
        <a:defRPr sz="4000" kern="1200">
          <a:solidFill>
            <a:schemeClr val="tx1"/>
          </a:solidFill>
          <a:latin typeface="Aperto"/>
          <a:ea typeface="+mn-ea"/>
          <a:cs typeface="Aperto"/>
        </a:defRPr>
      </a:lvl1pPr>
      <a:lvl2pPr marL="914240" indent="0" algn="l" defTabSz="914240" rtl="0" eaLnBrk="1" latinLnBrk="0" hangingPunct="1">
        <a:spcBef>
          <a:spcPct val="20000"/>
        </a:spcBef>
        <a:buFont typeface="Arial"/>
        <a:buNone/>
        <a:defRPr sz="4000" kern="1200">
          <a:solidFill>
            <a:schemeClr val="tx1"/>
          </a:solidFill>
          <a:latin typeface="Aperto"/>
          <a:ea typeface="+mn-ea"/>
          <a:cs typeface="Aperto"/>
        </a:defRPr>
      </a:lvl2pPr>
      <a:lvl3pPr marL="1828478" indent="0" algn="l" defTabSz="914240" rtl="0" eaLnBrk="1" latinLnBrk="0" hangingPunct="1">
        <a:spcBef>
          <a:spcPct val="20000"/>
        </a:spcBef>
        <a:buFont typeface="Arial"/>
        <a:buNone/>
        <a:defRPr sz="4000" kern="1200">
          <a:solidFill>
            <a:schemeClr val="tx1"/>
          </a:solidFill>
          <a:latin typeface="Aperto"/>
          <a:ea typeface="+mn-ea"/>
          <a:cs typeface="Aperto"/>
        </a:defRPr>
      </a:lvl3pPr>
      <a:lvl4pPr marL="2742718" indent="0" algn="l" defTabSz="914240" rtl="0" eaLnBrk="1" latinLnBrk="0" hangingPunct="1">
        <a:spcBef>
          <a:spcPct val="20000"/>
        </a:spcBef>
        <a:buFont typeface="Arial"/>
        <a:buNone/>
        <a:defRPr sz="4000" kern="1200">
          <a:solidFill>
            <a:schemeClr val="tx1"/>
          </a:solidFill>
          <a:latin typeface="Aperto"/>
          <a:ea typeface="+mn-ea"/>
          <a:cs typeface="Aperto"/>
        </a:defRPr>
      </a:lvl4pPr>
      <a:lvl5pPr marL="3656955" indent="0" algn="l" defTabSz="914240" rtl="0" eaLnBrk="1" latinLnBrk="0" hangingPunct="1">
        <a:spcBef>
          <a:spcPct val="20000"/>
        </a:spcBef>
        <a:buFont typeface="Arial"/>
        <a:buNone/>
        <a:defRPr sz="4000" kern="1200">
          <a:solidFill>
            <a:schemeClr val="tx1"/>
          </a:solidFill>
          <a:latin typeface="Aperto"/>
          <a:ea typeface="+mn-ea"/>
          <a:cs typeface="Aperto"/>
        </a:defRPr>
      </a:lvl5pPr>
      <a:lvl6pPr marL="5028314" indent="-457119" algn="l" defTabSz="914240" rtl="0" eaLnBrk="1" latinLnBrk="0" hangingPunct="1">
        <a:spcBef>
          <a:spcPct val="20000"/>
        </a:spcBef>
        <a:buFont typeface="Arial"/>
        <a:buChar char="•"/>
        <a:defRPr sz="4000" kern="1200">
          <a:solidFill>
            <a:schemeClr val="tx1"/>
          </a:solidFill>
          <a:latin typeface="+mn-lt"/>
          <a:ea typeface="+mn-ea"/>
          <a:cs typeface="+mn-cs"/>
        </a:defRPr>
      </a:lvl6pPr>
      <a:lvl7pPr marL="5942554" indent="-457119" algn="l" defTabSz="914240" rtl="0" eaLnBrk="1" latinLnBrk="0" hangingPunct="1">
        <a:spcBef>
          <a:spcPct val="20000"/>
        </a:spcBef>
        <a:buFont typeface="Arial"/>
        <a:buChar char="•"/>
        <a:defRPr sz="4000" kern="1200">
          <a:solidFill>
            <a:schemeClr val="tx1"/>
          </a:solidFill>
          <a:latin typeface="+mn-lt"/>
          <a:ea typeface="+mn-ea"/>
          <a:cs typeface="+mn-cs"/>
        </a:defRPr>
      </a:lvl7pPr>
      <a:lvl8pPr marL="6856792" indent="-457119" algn="l" defTabSz="914240" rtl="0" eaLnBrk="1" latinLnBrk="0" hangingPunct="1">
        <a:spcBef>
          <a:spcPct val="20000"/>
        </a:spcBef>
        <a:buFont typeface="Arial"/>
        <a:buChar char="•"/>
        <a:defRPr sz="4000" kern="1200">
          <a:solidFill>
            <a:schemeClr val="tx1"/>
          </a:solidFill>
          <a:latin typeface="+mn-lt"/>
          <a:ea typeface="+mn-ea"/>
          <a:cs typeface="+mn-cs"/>
        </a:defRPr>
      </a:lvl8pPr>
      <a:lvl9pPr marL="7771032" indent="-457119" algn="l" defTabSz="91424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240" rtl="0" eaLnBrk="1" latinLnBrk="0" hangingPunct="1">
        <a:defRPr sz="3600" kern="1200">
          <a:solidFill>
            <a:schemeClr val="tx1"/>
          </a:solidFill>
          <a:latin typeface="+mn-lt"/>
          <a:ea typeface="+mn-ea"/>
          <a:cs typeface="+mn-cs"/>
        </a:defRPr>
      </a:lvl1pPr>
      <a:lvl2pPr marL="914240" algn="l" defTabSz="914240" rtl="0" eaLnBrk="1" latinLnBrk="0" hangingPunct="1">
        <a:defRPr sz="3600" kern="1200">
          <a:solidFill>
            <a:schemeClr val="tx1"/>
          </a:solidFill>
          <a:latin typeface="+mn-lt"/>
          <a:ea typeface="+mn-ea"/>
          <a:cs typeface="+mn-cs"/>
        </a:defRPr>
      </a:lvl2pPr>
      <a:lvl3pPr marL="1828478" algn="l" defTabSz="914240" rtl="0" eaLnBrk="1" latinLnBrk="0" hangingPunct="1">
        <a:defRPr sz="3600" kern="1200">
          <a:solidFill>
            <a:schemeClr val="tx1"/>
          </a:solidFill>
          <a:latin typeface="+mn-lt"/>
          <a:ea typeface="+mn-ea"/>
          <a:cs typeface="+mn-cs"/>
        </a:defRPr>
      </a:lvl3pPr>
      <a:lvl4pPr marL="2742718" algn="l" defTabSz="914240" rtl="0" eaLnBrk="1" latinLnBrk="0" hangingPunct="1">
        <a:defRPr sz="3600" kern="1200">
          <a:solidFill>
            <a:schemeClr val="tx1"/>
          </a:solidFill>
          <a:latin typeface="+mn-lt"/>
          <a:ea typeface="+mn-ea"/>
          <a:cs typeface="+mn-cs"/>
        </a:defRPr>
      </a:lvl4pPr>
      <a:lvl5pPr marL="3656955" algn="l" defTabSz="914240" rtl="0" eaLnBrk="1" latinLnBrk="0" hangingPunct="1">
        <a:defRPr sz="3600" kern="1200">
          <a:solidFill>
            <a:schemeClr val="tx1"/>
          </a:solidFill>
          <a:latin typeface="+mn-lt"/>
          <a:ea typeface="+mn-ea"/>
          <a:cs typeface="+mn-cs"/>
        </a:defRPr>
      </a:lvl5pPr>
      <a:lvl6pPr marL="4571195" algn="l" defTabSz="914240" rtl="0" eaLnBrk="1" latinLnBrk="0" hangingPunct="1">
        <a:defRPr sz="3600" kern="1200">
          <a:solidFill>
            <a:schemeClr val="tx1"/>
          </a:solidFill>
          <a:latin typeface="+mn-lt"/>
          <a:ea typeface="+mn-ea"/>
          <a:cs typeface="+mn-cs"/>
        </a:defRPr>
      </a:lvl6pPr>
      <a:lvl7pPr marL="5485433" algn="l" defTabSz="914240" rtl="0" eaLnBrk="1" latinLnBrk="0" hangingPunct="1">
        <a:defRPr sz="3600" kern="1200">
          <a:solidFill>
            <a:schemeClr val="tx1"/>
          </a:solidFill>
          <a:latin typeface="+mn-lt"/>
          <a:ea typeface="+mn-ea"/>
          <a:cs typeface="+mn-cs"/>
        </a:defRPr>
      </a:lvl7pPr>
      <a:lvl8pPr marL="6399673" algn="l" defTabSz="914240" rtl="0" eaLnBrk="1" latinLnBrk="0" hangingPunct="1">
        <a:defRPr sz="3600" kern="1200">
          <a:solidFill>
            <a:schemeClr val="tx1"/>
          </a:solidFill>
          <a:latin typeface="+mn-lt"/>
          <a:ea typeface="+mn-ea"/>
          <a:cs typeface="+mn-cs"/>
        </a:defRPr>
      </a:lvl8pPr>
      <a:lvl9pPr marL="7313911" algn="l" defTabSz="91424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209577"/>
      </p:ext>
    </p:extLst>
  </p:cSld>
  <p:clrMap bg1="lt1" tx1="dk1" bg2="lt2" tx2="dk2" accent1="accent1" accent2="accent2" accent3="accent3" accent4="accent4" accent5="accent5" accent6="accent6" hlink="hlink" folHlink="folHlink"/>
  <p:sldLayoutIdLst>
    <p:sldLayoutId id="2147485254" r:id="rId1"/>
    <p:sldLayoutId id="2147485275" r:id="rId2"/>
    <p:sldLayoutId id="2147485270" r:id="rId3"/>
    <p:sldLayoutId id="2147485255" r:id="rId4"/>
    <p:sldLayoutId id="2147485276" r:id="rId5"/>
    <p:sldLayoutId id="2147485277" r:id="rId6"/>
    <p:sldLayoutId id="2147485278" r:id="rId7"/>
    <p:sldLayoutId id="2147485274" r:id="rId8"/>
    <p:sldLayoutId id="2147485279" r:id="rId9"/>
    <p:sldLayoutId id="2147485280" r:id="rId10"/>
    <p:sldLayoutId id="2147485281" r:id="rId11"/>
  </p:sldLayoutIdLst>
  <p:txStyles>
    <p:titleStyle>
      <a:lvl1pPr algn="ctr" defTabSz="914240" rtl="0" eaLnBrk="1" latinLnBrk="0" hangingPunct="1">
        <a:spcBef>
          <a:spcPct val="0"/>
        </a:spcBef>
        <a:buNone/>
        <a:defRPr sz="8800" kern="1200">
          <a:solidFill>
            <a:schemeClr val="tx1"/>
          </a:solidFill>
          <a:latin typeface="+mj-lt"/>
          <a:ea typeface="+mj-ea"/>
          <a:cs typeface="+mj-cs"/>
        </a:defRPr>
      </a:lvl1pPr>
    </p:titleStyle>
    <p:bodyStyle>
      <a:lvl1pPr marL="685678" indent="-685678" algn="l" defTabSz="914240" rtl="0" eaLnBrk="1" latinLnBrk="0" hangingPunct="1">
        <a:spcBef>
          <a:spcPct val="20000"/>
        </a:spcBef>
        <a:buFont typeface="Arial"/>
        <a:buChar char="•"/>
        <a:defRPr sz="6400" kern="1200">
          <a:solidFill>
            <a:schemeClr val="tx1"/>
          </a:solidFill>
          <a:latin typeface="+mn-lt"/>
          <a:ea typeface="+mn-ea"/>
          <a:cs typeface="+mn-cs"/>
        </a:defRPr>
      </a:lvl1pPr>
      <a:lvl2pPr marL="1485637" indent="-571400" algn="l" defTabSz="914240" rtl="0" eaLnBrk="1" latinLnBrk="0" hangingPunct="1">
        <a:spcBef>
          <a:spcPct val="20000"/>
        </a:spcBef>
        <a:buFont typeface="Arial"/>
        <a:buChar char="–"/>
        <a:defRPr sz="5700" kern="1200">
          <a:solidFill>
            <a:schemeClr val="tx1"/>
          </a:solidFill>
          <a:latin typeface="+mn-lt"/>
          <a:ea typeface="+mn-ea"/>
          <a:cs typeface="+mn-cs"/>
        </a:defRPr>
      </a:lvl2pPr>
      <a:lvl3pPr marL="2285596" indent="-457119" algn="l" defTabSz="914240" rtl="0" eaLnBrk="1" latinLnBrk="0" hangingPunct="1">
        <a:spcBef>
          <a:spcPct val="20000"/>
        </a:spcBef>
        <a:buFont typeface="Arial"/>
        <a:buChar char="•"/>
        <a:defRPr sz="4800" kern="1200">
          <a:solidFill>
            <a:schemeClr val="tx1"/>
          </a:solidFill>
          <a:latin typeface="+mn-lt"/>
          <a:ea typeface="+mn-ea"/>
          <a:cs typeface="+mn-cs"/>
        </a:defRPr>
      </a:lvl3pPr>
      <a:lvl4pPr marL="3199836" indent="-457119" algn="l" defTabSz="914240" rtl="0" eaLnBrk="1" latinLnBrk="0" hangingPunct="1">
        <a:spcBef>
          <a:spcPct val="20000"/>
        </a:spcBef>
        <a:buFont typeface="Arial"/>
        <a:buChar char="–"/>
        <a:defRPr sz="4000" kern="1200">
          <a:solidFill>
            <a:schemeClr val="tx1"/>
          </a:solidFill>
          <a:latin typeface="+mn-lt"/>
          <a:ea typeface="+mn-ea"/>
          <a:cs typeface="+mn-cs"/>
        </a:defRPr>
      </a:lvl4pPr>
      <a:lvl5pPr marL="4114076" indent="-457119" algn="l" defTabSz="914240" rtl="0" eaLnBrk="1" latinLnBrk="0" hangingPunct="1">
        <a:spcBef>
          <a:spcPct val="20000"/>
        </a:spcBef>
        <a:buFont typeface="Arial"/>
        <a:buChar char="»"/>
        <a:defRPr sz="4000" kern="1200">
          <a:solidFill>
            <a:schemeClr val="tx1"/>
          </a:solidFill>
          <a:latin typeface="+mn-lt"/>
          <a:ea typeface="+mn-ea"/>
          <a:cs typeface="+mn-cs"/>
        </a:defRPr>
      </a:lvl5pPr>
      <a:lvl6pPr marL="5028314" indent="-457119" algn="l" defTabSz="914240" rtl="0" eaLnBrk="1" latinLnBrk="0" hangingPunct="1">
        <a:spcBef>
          <a:spcPct val="20000"/>
        </a:spcBef>
        <a:buFont typeface="Arial"/>
        <a:buChar char="•"/>
        <a:defRPr sz="4000" kern="1200">
          <a:solidFill>
            <a:schemeClr val="tx1"/>
          </a:solidFill>
          <a:latin typeface="+mn-lt"/>
          <a:ea typeface="+mn-ea"/>
          <a:cs typeface="+mn-cs"/>
        </a:defRPr>
      </a:lvl6pPr>
      <a:lvl7pPr marL="5942554" indent="-457119" algn="l" defTabSz="914240" rtl="0" eaLnBrk="1" latinLnBrk="0" hangingPunct="1">
        <a:spcBef>
          <a:spcPct val="20000"/>
        </a:spcBef>
        <a:buFont typeface="Arial"/>
        <a:buChar char="•"/>
        <a:defRPr sz="4000" kern="1200">
          <a:solidFill>
            <a:schemeClr val="tx1"/>
          </a:solidFill>
          <a:latin typeface="+mn-lt"/>
          <a:ea typeface="+mn-ea"/>
          <a:cs typeface="+mn-cs"/>
        </a:defRPr>
      </a:lvl7pPr>
      <a:lvl8pPr marL="6856792" indent="-457119" algn="l" defTabSz="914240" rtl="0" eaLnBrk="1" latinLnBrk="0" hangingPunct="1">
        <a:spcBef>
          <a:spcPct val="20000"/>
        </a:spcBef>
        <a:buFont typeface="Arial"/>
        <a:buChar char="•"/>
        <a:defRPr sz="4000" kern="1200">
          <a:solidFill>
            <a:schemeClr val="tx1"/>
          </a:solidFill>
          <a:latin typeface="+mn-lt"/>
          <a:ea typeface="+mn-ea"/>
          <a:cs typeface="+mn-cs"/>
        </a:defRPr>
      </a:lvl8pPr>
      <a:lvl9pPr marL="7771032" indent="-457119" algn="l" defTabSz="91424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240" rtl="0" eaLnBrk="1" latinLnBrk="0" hangingPunct="1">
        <a:defRPr sz="3600" kern="1200">
          <a:solidFill>
            <a:schemeClr val="tx1"/>
          </a:solidFill>
          <a:latin typeface="+mn-lt"/>
          <a:ea typeface="+mn-ea"/>
          <a:cs typeface="+mn-cs"/>
        </a:defRPr>
      </a:lvl1pPr>
      <a:lvl2pPr marL="914240" algn="l" defTabSz="914240" rtl="0" eaLnBrk="1" latinLnBrk="0" hangingPunct="1">
        <a:defRPr sz="3600" kern="1200">
          <a:solidFill>
            <a:schemeClr val="tx1"/>
          </a:solidFill>
          <a:latin typeface="+mn-lt"/>
          <a:ea typeface="+mn-ea"/>
          <a:cs typeface="+mn-cs"/>
        </a:defRPr>
      </a:lvl2pPr>
      <a:lvl3pPr marL="1828478" algn="l" defTabSz="914240" rtl="0" eaLnBrk="1" latinLnBrk="0" hangingPunct="1">
        <a:defRPr sz="3600" kern="1200">
          <a:solidFill>
            <a:schemeClr val="tx1"/>
          </a:solidFill>
          <a:latin typeface="+mn-lt"/>
          <a:ea typeface="+mn-ea"/>
          <a:cs typeface="+mn-cs"/>
        </a:defRPr>
      </a:lvl3pPr>
      <a:lvl4pPr marL="2742718" algn="l" defTabSz="914240" rtl="0" eaLnBrk="1" latinLnBrk="0" hangingPunct="1">
        <a:defRPr sz="3600" kern="1200">
          <a:solidFill>
            <a:schemeClr val="tx1"/>
          </a:solidFill>
          <a:latin typeface="+mn-lt"/>
          <a:ea typeface="+mn-ea"/>
          <a:cs typeface="+mn-cs"/>
        </a:defRPr>
      </a:lvl4pPr>
      <a:lvl5pPr marL="3656955" algn="l" defTabSz="914240" rtl="0" eaLnBrk="1" latinLnBrk="0" hangingPunct="1">
        <a:defRPr sz="3600" kern="1200">
          <a:solidFill>
            <a:schemeClr val="tx1"/>
          </a:solidFill>
          <a:latin typeface="+mn-lt"/>
          <a:ea typeface="+mn-ea"/>
          <a:cs typeface="+mn-cs"/>
        </a:defRPr>
      </a:lvl5pPr>
      <a:lvl6pPr marL="4571195" algn="l" defTabSz="914240" rtl="0" eaLnBrk="1" latinLnBrk="0" hangingPunct="1">
        <a:defRPr sz="3600" kern="1200">
          <a:solidFill>
            <a:schemeClr val="tx1"/>
          </a:solidFill>
          <a:latin typeface="+mn-lt"/>
          <a:ea typeface="+mn-ea"/>
          <a:cs typeface="+mn-cs"/>
        </a:defRPr>
      </a:lvl6pPr>
      <a:lvl7pPr marL="5485433" algn="l" defTabSz="914240" rtl="0" eaLnBrk="1" latinLnBrk="0" hangingPunct="1">
        <a:defRPr sz="3600" kern="1200">
          <a:solidFill>
            <a:schemeClr val="tx1"/>
          </a:solidFill>
          <a:latin typeface="+mn-lt"/>
          <a:ea typeface="+mn-ea"/>
          <a:cs typeface="+mn-cs"/>
        </a:defRPr>
      </a:lvl7pPr>
      <a:lvl8pPr marL="6399673" algn="l" defTabSz="914240" rtl="0" eaLnBrk="1" latinLnBrk="0" hangingPunct="1">
        <a:defRPr sz="3600" kern="1200">
          <a:solidFill>
            <a:schemeClr val="tx1"/>
          </a:solidFill>
          <a:latin typeface="+mn-lt"/>
          <a:ea typeface="+mn-ea"/>
          <a:cs typeface="+mn-cs"/>
        </a:defRPr>
      </a:lvl8pPr>
      <a:lvl9pPr marL="7313911" algn="l" defTabSz="91424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480413"/>
      </p:ext>
    </p:extLst>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9" r:id="rId5"/>
    <p:sldLayoutId id="2147485329" r:id="rId6"/>
  </p:sldLayoutIdLst>
  <p:hf sldNum="0" hdr="0" ftr="0" dt="0"/>
  <p:txStyles>
    <p:titleStyle>
      <a:lvl1pPr algn="ctr" defTabSz="914240" rtl="0" eaLnBrk="1" latinLnBrk="0" hangingPunct="1">
        <a:spcBef>
          <a:spcPct val="0"/>
        </a:spcBef>
        <a:buNone/>
        <a:defRPr sz="8800" kern="1200">
          <a:solidFill>
            <a:schemeClr val="tx1"/>
          </a:solidFill>
          <a:latin typeface="+mj-lt"/>
          <a:ea typeface="+mj-ea"/>
          <a:cs typeface="+mj-cs"/>
        </a:defRPr>
      </a:lvl1pPr>
    </p:titleStyle>
    <p:bodyStyle>
      <a:lvl1pPr marL="685678" indent="-685678" algn="l" defTabSz="914240" rtl="0" eaLnBrk="1" latinLnBrk="0" hangingPunct="1">
        <a:spcBef>
          <a:spcPct val="20000"/>
        </a:spcBef>
        <a:buFont typeface="Arial"/>
        <a:buChar char="•"/>
        <a:defRPr sz="6400" kern="1200">
          <a:solidFill>
            <a:schemeClr val="tx1"/>
          </a:solidFill>
          <a:latin typeface="+mn-lt"/>
          <a:ea typeface="+mn-ea"/>
          <a:cs typeface="+mn-cs"/>
        </a:defRPr>
      </a:lvl1pPr>
      <a:lvl2pPr marL="1485637" indent="-571400" algn="l" defTabSz="914240" rtl="0" eaLnBrk="1" latinLnBrk="0" hangingPunct="1">
        <a:spcBef>
          <a:spcPct val="20000"/>
        </a:spcBef>
        <a:buFont typeface="Arial"/>
        <a:buChar char="–"/>
        <a:defRPr sz="5700" kern="1200">
          <a:solidFill>
            <a:schemeClr val="tx1"/>
          </a:solidFill>
          <a:latin typeface="+mn-lt"/>
          <a:ea typeface="+mn-ea"/>
          <a:cs typeface="+mn-cs"/>
        </a:defRPr>
      </a:lvl2pPr>
      <a:lvl3pPr marL="2285596" indent="-457119" algn="l" defTabSz="914240" rtl="0" eaLnBrk="1" latinLnBrk="0" hangingPunct="1">
        <a:spcBef>
          <a:spcPct val="20000"/>
        </a:spcBef>
        <a:buFont typeface="Arial"/>
        <a:buChar char="•"/>
        <a:defRPr sz="4800" kern="1200">
          <a:solidFill>
            <a:schemeClr val="tx1"/>
          </a:solidFill>
          <a:latin typeface="+mn-lt"/>
          <a:ea typeface="+mn-ea"/>
          <a:cs typeface="+mn-cs"/>
        </a:defRPr>
      </a:lvl3pPr>
      <a:lvl4pPr marL="3199836" indent="-457119" algn="l" defTabSz="914240" rtl="0" eaLnBrk="1" latinLnBrk="0" hangingPunct="1">
        <a:spcBef>
          <a:spcPct val="20000"/>
        </a:spcBef>
        <a:buFont typeface="Arial"/>
        <a:buChar char="–"/>
        <a:defRPr sz="4000" kern="1200">
          <a:solidFill>
            <a:schemeClr val="tx1"/>
          </a:solidFill>
          <a:latin typeface="+mn-lt"/>
          <a:ea typeface="+mn-ea"/>
          <a:cs typeface="+mn-cs"/>
        </a:defRPr>
      </a:lvl4pPr>
      <a:lvl5pPr marL="4114076" indent="-457119" algn="l" defTabSz="914240" rtl="0" eaLnBrk="1" latinLnBrk="0" hangingPunct="1">
        <a:spcBef>
          <a:spcPct val="20000"/>
        </a:spcBef>
        <a:buFont typeface="Arial"/>
        <a:buChar char="»"/>
        <a:defRPr sz="4000" kern="1200">
          <a:solidFill>
            <a:schemeClr val="tx1"/>
          </a:solidFill>
          <a:latin typeface="+mn-lt"/>
          <a:ea typeface="+mn-ea"/>
          <a:cs typeface="+mn-cs"/>
        </a:defRPr>
      </a:lvl5pPr>
      <a:lvl6pPr marL="5028314" indent="-457119" algn="l" defTabSz="914240" rtl="0" eaLnBrk="1" latinLnBrk="0" hangingPunct="1">
        <a:spcBef>
          <a:spcPct val="20000"/>
        </a:spcBef>
        <a:buFont typeface="Arial"/>
        <a:buChar char="•"/>
        <a:defRPr sz="4000" kern="1200">
          <a:solidFill>
            <a:schemeClr val="tx1"/>
          </a:solidFill>
          <a:latin typeface="+mn-lt"/>
          <a:ea typeface="+mn-ea"/>
          <a:cs typeface="+mn-cs"/>
        </a:defRPr>
      </a:lvl6pPr>
      <a:lvl7pPr marL="5942554" indent="-457119" algn="l" defTabSz="914240" rtl="0" eaLnBrk="1" latinLnBrk="0" hangingPunct="1">
        <a:spcBef>
          <a:spcPct val="20000"/>
        </a:spcBef>
        <a:buFont typeface="Arial"/>
        <a:buChar char="•"/>
        <a:defRPr sz="4000" kern="1200">
          <a:solidFill>
            <a:schemeClr val="tx1"/>
          </a:solidFill>
          <a:latin typeface="+mn-lt"/>
          <a:ea typeface="+mn-ea"/>
          <a:cs typeface="+mn-cs"/>
        </a:defRPr>
      </a:lvl7pPr>
      <a:lvl8pPr marL="6856792" indent="-457119" algn="l" defTabSz="914240" rtl="0" eaLnBrk="1" latinLnBrk="0" hangingPunct="1">
        <a:spcBef>
          <a:spcPct val="20000"/>
        </a:spcBef>
        <a:buFont typeface="Arial"/>
        <a:buChar char="•"/>
        <a:defRPr sz="4000" kern="1200">
          <a:solidFill>
            <a:schemeClr val="tx1"/>
          </a:solidFill>
          <a:latin typeface="+mn-lt"/>
          <a:ea typeface="+mn-ea"/>
          <a:cs typeface="+mn-cs"/>
        </a:defRPr>
      </a:lvl8pPr>
      <a:lvl9pPr marL="7771032" indent="-457119" algn="l" defTabSz="91424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240" rtl="0" eaLnBrk="1" latinLnBrk="0" hangingPunct="1">
        <a:defRPr sz="3600" kern="1200">
          <a:solidFill>
            <a:schemeClr val="tx1"/>
          </a:solidFill>
          <a:latin typeface="+mn-lt"/>
          <a:ea typeface="+mn-ea"/>
          <a:cs typeface="+mn-cs"/>
        </a:defRPr>
      </a:lvl1pPr>
      <a:lvl2pPr marL="914240" algn="l" defTabSz="914240" rtl="0" eaLnBrk="1" latinLnBrk="0" hangingPunct="1">
        <a:defRPr sz="3600" kern="1200">
          <a:solidFill>
            <a:schemeClr val="tx1"/>
          </a:solidFill>
          <a:latin typeface="+mn-lt"/>
          <a:ea typeface="+mn-ea"/>
          <a:cs typeface="+mn-cs"/>
        </a:defRPr>
      </a:lvl2pPr>
      <a:lvl3pPr marL="1828478" algn="l" defTabSz="914240" rtl="0" eaLnBrk="1" latinLnBrk="0" hangingPunct="1">
        <a:defRPr sz="3600" kern="1200">
          <a:solidFill>
            <a:schemeClr val="tx1"/>
          </a:solidFill>
          <a:latin typeface="+mn-lt"/>
          <a:ea typeface="+mn-ea"/>
          <a:cs typeface="+mn-cs"/>
        </a:defRPr>
      </a:lvl3pPr>
      <a:lvl4pPr marL="2742718" algn="l" defTabSz="914240" rtl="0" eaLnBrk="1" latinLnBrk="0" hangingPunct="1">
        <a:defRPr sz="3600" kern="1200">
          <a:solidFill>
            <a:schemeClr val="tx1"/>
          </a:solidFill>
          <a:latin typeface="+mn-lt"/>
          <a:ea typeface="+mn-ea"/>
          <a:cs typeface="+mn-cs"/>
        </a:defRPr>
      </a:lvl4pPr>
      <a:lvl5pPr marL="3656955" algn="l" defTabSz="914240" rtl="0" eaLnBrk="1" latinLnBrk="0" hangingPunct="1">
        <a:defRPr sz="3600" kern="1200">
          <a:solidFill>
            <a:schemeClr val="tx1"/>
          </a:solidFill>
          <a:latin typeface="+mn-lt"/>
          <a:ea typeface="+mn-ea"/>
          <a:cs typeface="+mn-cs"/>
        </a:defRPr>
      </a:lvl5pPr>
      <a:lvl6pPr marL="4571195" algn="l" defTabSz="914240" rtl="0" eaLnBrk="1" latinLnBrk="0" hangingPunct="1">
        <a:defRPr sz="3600" kern="1200">
          <a:solidFill>
            <a:schemeClr val="tx1"/>
          </a:solidFill>
          <a:latin typeface="+mn-lt"/>
          <a:ea typeface="+mn-ea"/>
          <a:cs typeface="+mn-cs"/>
        </a:defRPr>
      </a:lvl6pPr>
      <a:lvl7pPr marL="5485433" algn="l" defTabSz="914240" rtl="0" eaLnBrk="1" latinLnBrk="0" hangingPunct="1">
        <a:defRPr sz="3600" kern="1200">
          <a:solidFill>
            <a:schemeClr val="tx1"/>
          </a:solidFill>
          <a:latin typeface="+mn-lt"/>
          <a:ea typeface="+mn-ea"/>
          <a:cs typeface="+mn-cs"/>
        </a:defRPr>
      </a:lvl7pPr>
      <a:lvl8pPr marL="6399673" algn="l" defTabSz="914240" rtl="0" eaLnBrk="1" latinLnBrk="0" hangingPunct="1">
        <a:defRPr sz="3600" kern="1200">
          <a:solidFill>
            <a:schemeClr val="tx1"/>
          </a:solidFill>
          <a:latin typeface="+mn-lt"/>
          <a:ea typeface="+mn-ea"/>
          <a:cs typeface="+mn-cs"/>
        </a:defRPr>
      </a:lvl8pPr>
      <a:lvl9pPr marL="7313911" algn="l" defTabSz="91424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81022"/>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8" r:id="rId5"/>
  </p:sldLayoutIdLst>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2648639"/>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5" tIns="45712" rIns="91425" bIns="45712" anchor="ctr"/>
          <a:lstStyle/>
          <a:p>
            <a:pPr algn="ctr">
              <a:defRPr/>
            </a:pPr>
            <a:endParaRPr lang="en-US"/>
          </a:p>
        </p:txBody>
      </p:sp>
    </p:spTree>
    <p:extLst>
      <p:ext uri="{BB962C8B-B14F-4D97-AF65-F5344CB8AC3E}">
        <p14:creationId xmlns:p14="http://schemas.microsoft.com/office/powerpoint/2010/main" val="2219769075"/>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 id="2147485448" r:id="rId12"/>
    <p:sldLayoutId id="2147485449" r:id="rId13"/>
    <p:sldLayoutId id="2147485450" r:id="rId14"/>
    <p:sldLayoutId id="2147485451" r:id="rId15"/>
    <p:sldLayoutId id="2147485452" r:id="rId16"/>
    <p:sldLayoutId id="2147485453" r:id="rId17"/>
    <p:sldLayoutId id="2147485454" r:id="rId18"/>
    <p:sldLayoutId id="2147485455" r:id="rId19"/>
    <p:sldLayoutId id="2147485456" r:id="rId20"/>
    <p:sldLayoutId id="2147485457" r:id="rId21"/>
    <p:sldLayoutId id="2147485459" r:id="rId22"/>
    <p:sldLayoutId id="2147485460" r:id="rId23"/>
    <p:sldLayoutId id="2147485461" r:id="rId24"/>
    <p:sldLayoutId id="2147485462" r:id="rId25"/>
    <p:sldLayoutId id="2147485661" r:id="rId26"/>
    <p:sldLayoutId id="2147485663" r:id="rId27"/>
    <p:sldLayoutId id="2147485664" r:id="rId28"/>
    <p:sldLayoutId id="2147485667" r:id="rId29"/>
    <p:sldLayoutId id="2147485668" r:id="rId30"/>
    <p:sldLayoutId id="2147485669" r:id="rId31"/>
    <p:sldLayoutId id="2147485670" r:id="rId32"/>
    <p:sldLayoutId id="2147485671" r:id="rId33"/>
    <p:sldLayoutId id="2147485672" r:id="rId34"/>
    <p:sldLayoutId id="2147485673" r:id="rId35"/>
    <p:sldLayoutId id="2147485674" r:id="rId36"/>
    <p:sldLayoutId id="2147485675" r:id="rId37"/>
    <p:sldLayoutId id="2147485677" r:id="rId38"/>
    <p:sldLayoutId id="2147485678" r:id="rId39"/>
    <p:sldLayoutId id="2147485676" r:id="rId40"/>
    <p:sldLayoutId id="2147485680" r:id="rId41"/>
  </p:sldLayoutIdLst>
  <p:txStyles>
    <p:titleStyle>
      <a:lvl1pPr algn="ctr" defTabSz="914240" rtl="0" eaLnBrk="0" fontAlgn="base" hangingPunct="0">
        <a:spcBef>
          <a:spcPct val="0"/>
        </a:spcBef>
        <a:spcAft>
          <a:spcPct val="0"/>
        </a:spcAft>
        <a:defRPr sz="8800" kern="1200">
          <a:solidFill>
            <a:srgbClr val="0039A6"/>
          </a:solidFill>
          <a:latin typeface="+mj-lt"/>
          <a:ea typeface="MS PGothic" pitchFamily="34" charset="-128"/>
          <a:cs typeface="MS PGothic" charset="0"/>
        </a:defRPr>
      </a:lvl1pPr>
      <a:lvl2pPr algn="ctr" defTabSz="91424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2pPr>
      <a:lvl3pPr algn="ctr" defTabSz="91424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3pPr>
      <a:lvl4pPr algn="ctr" defTabSz="91424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4pPr>
      <a:lvl5pPr algn="ctr" defTabSz="91424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5pPr>
      <a:lvl6pPr marL="914240" algn="ctr" defTabSz="914240" rtl="0" eaLnBrk="1" fontAlgn="base" hangingPunct="1">
        <a:spcBef>
          <a:spcPct val="0"/>
        </a:spcBef>
        <a:spcAft>
          <a:spcPct val="0"/>
        </a:spcAft>
        <a:defRPr sz="8800">
          <a:solidFill>
            <a:srgbClr val="0039A6"/>
          </a:solidFill>
          <a:latin typeface="Palatino" charset="0"/>
          <a:ea typeface="Geneva" charset="-128"/>
        </a:defRPr>
      </a:lvl6pPr>
      <a:lvl7pPr marL="1828478" algn="ctr" defTabSz="914240" rtl="0" eaLnBrk="1" fontAlgn="base" hangingPunct="1">
        <a:spcBef>
          <a:spcPct val="0"/>
        </a:spcBef>
        <a:spcAft>
          <a:spcPct val="0"/>
        </a:spcAft>
        <a:defRPr sz="8800">
          <a:solidFill>
            <a:srgbClr val="0039A6"/>
          </a:solidFill>
          <a:latin typeface="Palatino" charset="0"/>
          <a:ea typeface="Geneva" charset="-128"/>
        </a:defRPr>
      </a:lvl7pPr>
      <a:lvl8pPr marL="2742718" algn="ctr" defTabSz="914240" rtl="0" eaLnBrk="1" fontAlgn="base" hangingPunct="1">
        <a:spcBef>
          <a:spcPct val="0"/>
        </a:spcBef>
        <a:spcAft>
          <a:spcPct val="0"/>
        </a:spcAft>
        <a:defRPr sz="8800">
          <a:solidFill>
            <a:srgbClr val="0039A6"/>
          </a:solidFill>
          <a:latin typeface="Palatino" charset="0"/>
          <a:ea typeface="Geneva" charset="-128"/>
        </a:defRPr>
      </a:lvl8pPr>
      <a:lvl9pPr marL="3656955" algn="ctr" defTabSz="914240" rtl="0" eaLnBrk="1" fontAlgn="base" hangingPunct="1">
        <a:spcBef>
          <a:spcPct val="0"/>
        </a:spcBef>
        <a:spcAft>
          <a:spcPct val="0"/>
        </a:spcAft>
        <a:defRPr sz="8800">
          <a:solidFill>
            <a:srgbClr val="0039A6"/>
          </a:solidFill>
          <a:latin typeface="Palatino" charset="0"/>
          <a:ea typeface="Geneva" charset="-128"/>
        </a:defRPr>
      </a:lvl9pPr>
    </p:titleStyle>
    <p:bodyStyle>
      <a:lvl1pPr marL="685678" indent="-685678" algn="l" defTabSz="914240" rtl="0" eaLnBrk="0" fontAlgn="base" hangingPunct="0">
        <a:spcBef>
          <a:spcPct val="20000"/>
        </a:spcBef>
        <a:spcAft>
          <a:spcPct val="0"/>
        </a:spcAft>
        <a:buFont typeface="Arial" charset="0"/>
        <a:buChar char="•"/>
        <a:defRPr sz="4300" kern="1200">
          <a:solidFill>
            <a:schemeClr val="tx1">
              <a:lumMod val="75000"/>
            </a:schemeClr>
          </a:solidFill>
          <a:latin typeface="Century Gothic"/>
          <a:ea typeface="MS PGothic" pitchFamily="34" charset="-128"/>
          <a:cs typeface="Century Gothic"/>
        </a:defRPr>
      </a:lvl1pPr>
      <a:lvl2pPr marL="1485637" indent="-571400" algn="l" defTabSz="914240" rtl="0" eaLnBrk="0" fontAlgn="base" hangingPunct="0">
        <a:spcBef>
          <a:spcPct val="20000"/>
        </a:spcBef>
        <a:spcAft>
          <a:spcPct val="0"/>
        </a:spcAft>
        <a:buFont typeface="Arial" charset="0"/>
        <a:buChar char="–"/>
        <a:defRPr sz="4300" kern="1200">
          <a:solidFill>
            <a:schemeClr val="tx1">
              <a:lumMod val="75000"/>
            </a:schemeClr>
          </a:solidFill>
          <a:latin typeface="Century Gothic"/>
          <a:ea typeface="MS PGothic" pitchFamily="34" charset="-128"/>
          <a:cs typeface="Century Gothic"/>
        </a:defRPr>
      </a:lvl2pPr>
      <a:lvl3pPr marL="2285596" indent="-457119" algn="l" defTabSz="914240" rtl="0" eaLnBrk="0" fontAlgn="base" hangingPunct="0">
        <a:spcBef>
          <a:spcPct val="20000"/>
        </a:spcBef>
        <a:spcAft>
          <a:spcPct val="0"/>
        </a:spcAft>
        <a:buFont typeface="Arial" charset="0"/>
        <a:buChar char="•"/>
        <a:defRPr sz="4300" kern="1200">
          <a:solidFill>
            <a:schemeClr val="tx1">
              <a:lumMod val="75000"/>
            </a:schemeClr>
          </a:solidFill>
          <a:latin typeface="Century Gothic"/>
          <a:ea typeface="MS PGothic" pitchFamily="34" charset="-128"/>
          <a:cs typeface="Century Gothic"/>
        </a:defRPr>
      </a:lvl3pPr>
      <a:lvl4pPr marL="3199836" indent="-457119" algn="l" defTabSz="914240" rtl="0" eaLnBrk="0" fontAlgn="base" hangingPunct="0">
        <a:spcBef>
          <a:spcPct val="20000"/>
        </a:spcBef>
        <a:spcAft>
          <a:spcPct val="0"/>
        </a:spcAft>
        <a:buFont typeface="Arial" charset="0"/>
        <a:buChar char="–"/>
        <a:defRPr sz="4300" kern="1200">
          <a:solidFill>
            <a:schemeClr val="tx1">
              <a:lumMod val="75000"/>
            </a:schemeClr>
          </a:solidFill>
          <a:latin typeface="Century Gothic"/>
          <a:ea typeface="MS PGothic" pitchFamily="34" charset="-128"/>
          <a:cs typeface="Century Gothic"/>
        </a:defRPr>
      </a:lvl4pPr>
      <a:lvl5pPr marL="4114076" indent="-457119" algn="l" defTabSz="914240" rtl="0" eaLnBrk="0" fontAlgn="base" hangingPunct="0">
        <a:spcBef>
          <a:spcPct val="20000"/>
        </a:spcBef>
        <a:spcAft>
          <a:spcPct val="0"/>
        </a:spcAft>
        <a:buFont typeface="Arial" charset="0"/>
        <a:buChar char="»"/>
        <a:defRPr sz="4300" kern="1200">
          <a:solidFill>
            <a:schemeClr val="tx1">
              <a:lumMod val="75000"/>
            </a:schemeClr>
          </a:solidFill>
          <a:latin typeface="Century Gothic"/>
          <a:ea typeface="MS PGothic" pitchFamily="34" charset="-128"/>
          <a:cs typeface="Century Gothic"/>
        </a:defRPr>
      </a:lvl5pPr>
      <a:lvl6pPr marL="5028314" indent="-457119" algn="l" defTabSz="914240" rtl="0" eaLnBrk="1" latinLnBrk="0" hangingPunct="1">
        <a:spcBef>
          <a:spcPct val="20000"/>
        </a:spcBef>
        <a:buFont typeface="Arial"/>
        <a:buChar char="•"/>
        <a:defRPr sz="4000" kern="1200">
          <a:solidFill>
            <a:schemeClr val="tx1"/>
          </a:solidFill>
          <a:latin typeface="+mn-lt"/>
          <a:ea typeface="+mn-ea"/>
          <a:cs typeface="+mn-cs"/>
        </a:defRPr>
      </a:lvl6pPr>
      <a:lvl7pPr marL="5942554" indent="-457119" algn="l" defTabSz="914240" rtl="0" eaLnBrk="1" latinLnBrk="0" hangingPunct="1">
        <a:spcBef>
          <a:spcPct val="20000"/>
        </a:spcBef>
        <a:buFont typeface="Arial"/>
        <a:buChar char="•"/>
        <a:defRPr sz="4000" kern="1200">
          <a:solidFill>
            <a:schemeClr val="tx1"/>
          </a:solidFill>
          <a:latin typeface="+mn-lt"/>
          <a:ea typeface="+mn-ea"/>
          <a:cs typeface="+mn-cs"/>
        </a:defRPr>
      </a:lvl7pPr>
      <a:lvl8pPr marL="6856792" indent="-457119" algn="l" defTabSz="914240" rtl="0" eaLnBrk="1" latinLnBrk="0" hangingPunct="1">
        <a:spcBef>
          <a:spcPct val="20000"/>
        </a:spcBef>
        <a:buFont typeface="Arial"/>
        <a:buChar char="•"/>
        <a:defRPr sz="4000" kern="1200">
          <a:solidFill>
            <a:schemeClr val="tx1"/>
          </a:solidFill>
          <a:latin typeface="+mn-lt"/>
          <a:ea typeface="+mn-ea"/>
          <a:cs typeface="+mn-cs"/>
        </a:defRPr>
      </a:lvl8pPr>
      <a:lvl9pPr marL="7771032" indent="-457119" algn="l" defTabSz="91424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240" rtl="0" eaLnBrk="1" latinLnBrk="0" hangingPunct="1">
        <a:defRPr sz="3600" kern="1200">
          <a:solidFill>
            <a:schemeClr val="tx1"/>
          </a:solidFill>
          <a:latin typeface="+mn-lt"/>
          <a:ea typeface="+mn-ea"/>
          <a:cs typeface="+mn-cs"/>
        </a:defRPr>
      </a:lvl1pPr>
      <a:lvl2pPr marL="914240" algn="l" defTabSz="914240" rtl="0" eaLnBrk="1" latinLnBrk="0" hangingPunct="1">
        <a:defRPr sz="3600" kern="1200">
          <a:solidFill>
            <a:schemeClr val="tx1"/>
          </a:solidFill>
          <a:latin typeface="+mn-lt"/>
          <a:ea typeface="+mn-ea"/>
          <a:cs typeface="+mn-cs"/>
        </a:defRPr>
      </a:lvl2pPr>
      <a:lvl3pPr marL="1828478" algn="l" defTabSz="914240" rtl="0" eaLnBrk="1" latinLnBrk="0" hangingPunct="1">
        <a:defRPr sz="3600" kern="1200">
          <a:solidFill>
            <a:schemeClr val="tx1"/>
          </a:solidFill>
          <a:latin typeface="+mn-lt"/>
          <a:ea typeface="+mn-ea"/>
          <a:cs typeface="+mn-cs"/>
        </a:defRPr>
      </a:lvl3pPr>
      <a:lvl4pPr marL="2742718" algn="l" defTabSz="914240" rtl="0" eaLnBrk="1" latinLnBrk="0" hangingPunct="1">
        <a:defRPr sz="3600" kern="1200">
          <a:solidFill>
            <a:schemeClr val="tx1"/>
          </a:solidFill>
          <a:latin typeface="+mn-lt"/>
          <a:ea typeface="+mn-ea"/>
          <a:cs typeface="+mn-cs"/>
        </a:defRPr>
      </a:lvl4pPr>
      <a:lvl5pPr marL="3656955" algn="l" defTabSz="914240" rtl="0" eaLnBrk="1" latinLnBrk="0" hangingPunct="1">
        <a:defRPr sz="3600" kern="1200">
          <a:solidFill>
            <a:schemeClr val="tx1"/>
          </a:solidFill>
          <a:latin typeface="+mn-lt"/>
          <a:ea typeface="+mn-ea"/>
          <a:cs typeface="+mn-cs"/>
        </a:defRPr>
      </a:lvl5pPr>
      <a:lvl6pPr marL="4571195" algn="l" defTabSz="914240" rtl="0" eaLnBrk="1" latinLnBrk="0" hangingPunct="1">
        <a:defRPr sz="3600" kern="1200">
          <a:solidFill>
            <a:schemeClr val="tx1"/>
          </a:solidFill>
          <a:latin typeface="+mn-lt"/>
          <a:ea typeface="+mn-ea"/>
          <a:cs typeface="+mn-cs"/>
        </a:defRPr>
      </a:lvl6pPr>
      <a:lvl7pPr marL="5485433" algn="l" defTabSz="914240" rtl="0" eaLnBrk="1" latinLnBrk="0" hangingPunct="1">
        <a:defRPr sz="3600" kern="1200">
          <a:solidFill>
            <a:schemeClr val="tx1"/>
          </a:solidFill>
          <a:latin typeface="+mn-lt"/>
          <a:ea typeface="+mn-ea"/>
          <a:cs typeface="+mn-cs"/>
        </a:defRPr>
      </a:lvl7pPr>
      <a:lvl8pPr marL="6399673" algn="l" defTabSz="914240" rtl="0" eaLnBrk="1" latinLnBrk="0" hangingPunct="1">
        <a:defRPr sz="3600" kern="1200">
          <a:solidFill>
            <a:schemeClr val="tx1"/>
          </a:solidFill>
          <a:latin typeface="+mn-lt"/>
          <a:ea typeface="+mn-ea"/>
          <a:cs typeface="+mn-cs"/>
        </a:defRPr>
      </a:lvl8pPr>
      <a:lvl9pPr marL="7313911" algn="l" defTabSz="91424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67986664"/>
      </p:ext>
    </p:extLst>
  </p:cSld>
  <p:clrMap bg1="lt1" tx1="dk1" bg2="lt2" tx2="dk2" accent1="accent1" accent2="accent2" accent3="accent3" accent4="accent4" accent5="accent5" accent6="accent6" hlink="hlink" folHlink="folHlink"/>
  <p:sldLayoutIdLst>
    <p:sldLayoutId id="2147485465" r:id="rId1"/>
    <p:sldLayoutId id="2147485466" r:id="rId2"/>
    <p:sldLayoutId id="2147485467" r:id="rId3"/>
    <p:sldLayoutId id="2147485468" r:id="rId4"/>
    <p:sldLayoutId id="2147485469" r:id="rId5"/>
    <p:sldLayoutId id="2147485470" r:id="rId6"/>
    <p:sldLayoutId id="2147485471" r:id="rId7"/>
    <p:sldLayoutId id="2147485472" r:id="rId8"/>
    <p:sldLayoutId id="2147485473" r:id="rId9"/>
    <p:sldLayoutId id="2147485474" r:id="rId10"/>
    <p:sldLayoutId id="2147485475" r:id="rId11"/>
    <p:sldLayoutId id="2147485480" r:id="rId12"/>
  </p:sldLayoutIdLst>
  <p:txStyles>
    <p:titleStyle>
      <a:lvl1pPr algn="ctr" defTabSz="914400" rtl="0" eaLnBrk="0" fontAlgn="base" hangingPunct="0">
        <a:spcBef>
          <a:spcPct val="0"/>
        </a:spcBef>
        <a:spcAft>
          <a:spcPct val="0"/>
        </a:spcAft>
        <a:defRPr sz="8800" kern="1200">
          <a:solidFill>
            <a:srgbClr val="0039A6"/>
          </a:solidFill>
          <a:latin typeface="+mj-lt"/>
          <a:ea typeface="MS PGothic" pitchFamily="34" charset="-128"/>
          <a:cs typeface="MS PGothic" charset="0"/>
        </a:defRPr>
      </a:lvl1pPr>
      <a:lvl2pPr algn="ctr" defTabSz="91440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2pPr>
      <a:lvl3pPr algn="ctr" defTabSz="91440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3pPr>
      <a:lvl4pPr algn="ctr" defTabSz="91440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4pPr>
      <a:lvl5pPr algn="ctr" defTabSz="91440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5pPr>
      <a:lvl6pPr marL="914400" algn="ctr" defTabSz="914400" rtl="0" eaLnBrk="1" fontAlgn="base" hangingPunct="1">
        <a:spcBef>
          <a:spcPct val="0"/>
        </a:spcBef>
        <a:spcAft>
          <a:spcPct val="0"/>
        </a:spcAft>
        <a:defRPr sz="8800">
          <a:solidFill>
            <a:srgbClr val="0039A6"/>
          </a:solidFill>
          <a:latin typeface="Palatino" charset="0"/>
          <a:ea typeface="Geneva" charset="-128"/>
        </a:defRPr>
      </a:lvl6pPr>
      <a:lvl7pPr marL="1828800" algn="ctr" defTabSz="914400" rtl="0" eaLnBrk="1" fontAlgn="base" hangingPunct="1">
        <a:spcBef>
          <a:spcPct val="0"/>
        </a:spcBef>
        <a:spcAft>
          <a:spcPct val="0"/>
        </a:spcAft>
        <a:defRPr sz="8800">
          <a:solidFill>
            <a:srgbClr val="0039A6"/>
          </a:solidFill>
          <a:latin typeface="Palatino" charset="0"/>
          <a:ea typeface="Geneva" charset="-128"/>
        </a:defRPr>
      </a:lvl7pPr>
      <a:lvl8pPr marL="2743200" algn="ctr" defTabSz="914400" rtl="0" eaLnBrk="1" fontAlgn="base" hangingPunct="1">
        <a:spcBef>
          <a:spcPct val="0"/>
        </a:spcBef>
        <a:spcAft>
          <a:spcPct val="0"/>
        </a:spcAft>
        <a:defRPr sz="8800">
          <a:solidFill>
            <a:srgbClr val="0039A6"/>
          </a:solidFill>
          <a:latin typeface="Palatino" charset="0"/>
          <a:ea typeface="Geneva" charset="-128"/>
        </a:defRPr>
      </a:lvl8pPr>
      <a:lvl9pPr marL="3657600" algn="ctr" defTabSz="914400" rtl="0" eaLnBrk="1" fontAlgn="base" hangingPunct="1">
        <a:spcBef>
          <a:spcPct val="0"/>
        </a:spcBef>
        <a:spcAft>
          <a:spcPct val="0"/>
        </a:spcAft>
        <a:defRPr sz="8800">
          <a:solidFill>
            <a:srgbClr val="0039A6"/>
          </a:solidFill>
          <a:latin typeface="Palatino" charset="0"/>
          <a:ea typeface="Geneva" charset="-128"/>
        </a:defRPr>
      </a:lvl9pPr>
    </p:titleStyle>
    <p:bodyStyle>
      <a:lvl1pPr marL="685800" indent="-685800" algn="l" defTabSz="914400" rtl="0" eaLnBrk="0" fontAlgn="base" hangingPunct="0">
        <a:spcBef>
          <a:spcPct val="20000"/>
        </a:spcBef>
        <a:spcAft>
          <a:spcPct val="0"/>
        </a:spcAft>
        <a:buFont typeface="Arial" charset="0"/>
        <a:buChar char="•"/>
        <a:defRPr sz="4400" kern="1200">
          <a:solidFill>
            <a:schemeClr val="tx1">
              <a:lumMod val="75000"/>
            </a:schemeClr>
          </a:solidFill>
          <a:latin typeface="Century Gothic"/>
          <a:ea typeface="MS PGothic" pitchFamily="34" charset="-128"/>
          <a:cs typeface="Century Gothic"/>
        </a:defRPr>
      </a:lvl1pPr>
      <a:lvl2pPr marL="1485900" indent="-571500" algn="l" defTabSz="914400" rtl="0" eaLnBrk="0" fontAlgn="base" hangingPunct="0">
        <a:spcBef>
          <a:spcPct val="20000"/>
        </a:spcBef>
        <a:spcAft>
          <a:spcPct val="0"/>
        </a:spcAft>
        <a:buFont typeface="Arial" charset="0"/>
        <a:buChar char="–"/>
        <a:defRPr sz="4400" kern="1200">
          <a:solidFill>
            <a:schemeClr val="tx1">
              <a:lumMod val="75000"/>
            </a:schemeClr>
          </a:solidFill>
          <a:latin typeface="Century Gothic"/>
          <a:ea typeface="MS PGothic" pitchFamily="34" charset="-128"/>
          <a:cs typeface="Century Gothic"/>
        </a:defRPr>
      </a:lvl2pPr>
      <a:lvl3pPr marL="2286000" indent="-457200" algn="l" defTabSz="914400" rtl="0" eaLnBrk="0" fontAlgn="base" hangingPunct="0">
        <a:spcBef>
          <a:spcPct val="20000"/>
        </a:spcBef>
        <a:spcAft>
          <a:spcPct val="0"/>
        </a:spcAft>
        <a:buFont typeface="Arial" charset="0"/>
        <a:buChar char="•"/>
        <a:defRPr sz="4400" kern="1200">
          <a:solidFill>
            <a:schemeClr val="tx1">
              <a:lumMod val="75000"/>
            </a:schemeClr>
          </a:solidFill>
          <a:latin typeface="Century Gothic"/>
          <a:ea typeface="MS PGothic" pitchFamily="34" charset="-128"/>
          <a:cs typeface="Century Gothic"/>
        </a:defRPr>
      </a:lvl3pPr>
      <a:lvl4pPr marL="3200400" indent="-457200" algn="l" defTabSz="914400" rtl="0" eaLnBrk="0" fontAlgn="base" hangingPunct="0">
        <a:spcBef>
          <a:spcPct val="20000"/>
        </a:spcBef>
        <a:spcAft>
          <a:spcPct val="0"/>
        </a:spcAft>
        <a:buFont typeface="Arial" charset="0"/>
        <a:buChar char="–"/>
        <a:defRPr sz="4400" kern="1200">
          <a:solidFill>
            <a:schemeClr val="tx1">
              <a:lumMod val="75000"/>
            </a:schemeClr>
          </a:solidFill>
          <a:latin typeface="Century Gothic"/>
          <a:ea typeface="MS PGothic" pitchFamily="34" charset="-128"/>
          <a:cs typeface="Century Gothic"/>
        </a:defRPr>
      </a:lvl4pPr>
      <a:lvl5pPr marL="4114800" indent="-457200" algn="l" defTabSz="914400" rtl="0" eaLnBrk="0" fontAlgn="base" hangingPunct="0">
        <a:spcBef>
          <a:spcPct val="20000"/>
        </a:spcBef>
        <a:spcAft>
          <a:spcPct val="0"/>
        </a:spcAft>
        <a:buFont typeface="Arial" charset="0"/>
        <a:buChar char="»"/>
        <a:defRPr sz="4400" kern="1200">
          <a:solidFill>
            <a:schemeClr val="tx1">
              <a:lumMod val="75000"/>
            </a:schemeClr>
          </a:solidFill>
          <a:latin typeface="Century Gothic"/>
          <a:ea typeface="MS PGothic" pitchFamily="34" charset="-128"/>
          <a:cs typeface="Century Gothic"/>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2648637"/>
            <a:ext cx="24387175" cy="1572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90139438"/>
      </p:ext>
    </p:extLst>
  </p:cSld>
  <p:clrMap bg1="lt1" tx1="dk1" bg2="lt2" tx2="dk2" accent1="accent1" accent2="accent2" accent3="accent3" accent4="accent4" accent5="accent5" accent6="accent6" hlink="hlink" folHlink="folHlink"/>
  <p:sldLayoutIdLst>
    <p:sldLayoutId id="2147485511" r:id="rId1"/>
    <p:sldLayoutId id="2147485512" r:id="rId2"/>
    <p:sldLayoutId id="2147485513" r:id="rId3"/>
    <p:sldLayoutId id="2147485514" r:id="rId4"/>
    <p:sldLayoutId id="2147485515" r:id="rId5"/>
    <p:sldLayoutId id="2147485516" r:id="rId6"/>
    <p:sldLayoutId id="2147485517" r:id="rId7"/>
    <p:sldLayoutId id="2147485518" r:id="rId8"/>
    <p:sldLayoutId id="2147485519" r:id="rId9"/>
    <p:sldLayoutId id="2147485520" r:id="rId10"/>
    <p:sldLayoutId id="2147485521" r:id="rId11"/>
    <p:sldLayoutId id="2147485522" r:id="rId12"/>
    <p:sldLayoutId id="2147485523" r:id="rId13"/>
    <p:sldLayoutId id="2147485524" r:id="rId14"/>
    <p:sldLayoutId id="2147485525" r:id="rId15"/>
    <p:sldLayoutId id="2147485526" r:id="rId16"/>
    <p:sldLayoutId id="2147485527" r:id="rId17"/>
    <p:sldLayoutId id="2147485528" r:id="rId18"/>
    <p:sldLayoutId id="2147485529" r:id="rId19"/>
    <p:sldLayoutId id="2147485530" r:id="rId20"/>
    <p:sldLayoutId id="2147485531" r:id="rId21"/>
    <p:sldLayoutId id="2147485532" r:id="rId22"/>
    <p:sldLayoutId id="2147485533" r:id="rId23"/>
    <p:sldLayoutId id="2147485534" r:id="rId24"/>
    <p:sldLayoutId id="2147485535" r:id="rId25"/>
    <p:sldLayoutId id="2147485665" r:id="rId26"/>
  </p:sldLayoutIdLst>
  <p:txStyles>
    <p:titleStyle>
      <a:lvl1pPr algn="ctr" defTabSz="914400" rtl="0" eaLnBrk="0" fontAlgn="base" hangingPunct="0">
        <a:spcBef>
          <a:spcPct val="0"/>
        </a:spcBef>
        <a:spcAft>
          <a:spcPct val="0"/>
        </a:spcAft>
        <a:defRPr sz="8800" kern="1200">
          <a:solidFill>
            <a:srgbClr val="0039A6"/>
          </a:solidFill>
          <a:latin typeface="+mj-lt"/>
          <a:ea typeface="MS PGothic" pitchFamily="34" charset="-128"/>
          <a:cs typeface="MS PGothic" charset="0"/>
        </a:defRPr>
      </a:lvl1pPr>
      <a:lvl2pPr algn="ctr" defTabSz="91440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2pPr>
      <a:lvl3pPr algn="ctr" defTabSz="91440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3pPr>
      <a:lvl4pPr algn="ctr" defTabSz="91440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4pPr>
      <a:lvl5pPr algn="ctr" defTabSz="914400" rtl="0" eaLnBrk="0" fontAlgn="base" hangingPunct="0">
        <a:spcBef>
          <a:spcPct val="0"/>
        </a:spcBef>
        <a:spcAft>
          <a:spcPct val="0"/>
        </a:spcAft>
        <a:defRPr sz="8800">
          <a:solidFill>
            <a:srgbClr val="0039A6"/>
          </a:solidFill>
          <a:latin typeface="Palatino Linotype" charset="0"/>
          <a:ea typeface="MS PGothic" pitchFamily="34" charset="-128"/>
          <a:cs typeface="MS PGothic" charset="0"/>
        </a:defRPr>
      </a:lvl5pPr>
      <a:lvl6pPr marL="914400" algn="ctr" defTabSz="914400" rtl="0" eaLnBrk="1" fontAlgn="base" hangingPunct="1">
        <a:spcBef>
          <a:spcPct val="0"/>
        </a:spcBef>
        <a:spcAft>
          <a:spcPct val="0"/>
        </a:spcAft>
        <a:defRPr sz="8800">
          <a:solidFill>
            <a:srgbClr val="0039A6"/>
          </a:solidFill>
          <a:latin typeface="Palatino" charset="0"/>
          <a:ea typeface="Geneva" charset="-128"/>
        </a:defRPr>
      </a:lvl6pPr>
      <a:lvl7pPr marL="1828800" algn="ctr" defTabSz="914400" rtl="0" eaLnBrk="1" fontAlgn="base" hangingPunct="1">
        <a:spcBef>
          <a:spcPct val="0"/>
        </a:spcBef>
        <a:spcAft>
          <a:spcPct val="0"/>
        </a:spcAft>
        <a:defRPr sz="8800">
          <a:solidFill>
            <a:srgbClr val="0039A6"/>
          </a:solidFill>
          <a:latin typeface="Palatino" charset="0"/>
          <a:ea typeface="Geneva" charset="-128"/>
        </a:defRPr>
      </a:lvl7pPr>
      <a:lvl8pPr marL="2743200" algn="ctr" defTabSz="914400" rtl="0" eaLnBrk="1" fontAlgn="base" hangingPunct="1">
        <a:spcBef>
          <a:spcPct val="0"/>
        </a:spcBef>
        <a:spcAft>
          <a:spcPct val="0"/>
        </a:spcAft>
        <a:defRPr sz="8800">
          <a:solidFill>
            <a:srgbClr val="0039A6"/>
          </a:solidFill>
          <a:latin typeface="Palatino" charset="0"/>
          <a:ea typeface="Geneva" charset="-128"/>
        </a:defRPr>
      </a:lvl8pPr>
      <a:lvl9pPr marL="3657600" algn="ctr" defTabSz="914400" rtl="0" eaLnBrk="1" fontAlgn="base" hangingPunct="1">
        <a:spcBef>
          <a:spcPct val="0"/>
        </a:spcBef>
        <a:spcAft>
          <a:spcPct val="0"/>
        </a:spcAft>
        <a:defRPr sz="8800">
          <a:solidFill>
            <a:srgbClr val="0039A6"/>
          </a:solidFill>
          <a:latin typeface="Palatino" charset="0"/>
          <a:ea typeface="Geneva" charset="-128"/>
        </a:defRPr>
      </a:lvl9pPr>
    </p:titleStyle>
    <p:bodyStyle>
      <a:lvl1pPr marL="685800" indent="-685800" algn="l" defTabSz="914400" rtl="0" eaLnBrk="0" fontAlgn="base" hangingPunct="0">
        <a:spcBef>
          <a:spcPct val="20000"/>
        </a:spcBef>
        <a:spcAft>
          <a:spcPct val="0"/>
        </a:spcAft>
        <a:buFont typeface="Arial" charset="0"/>
        <a:buChar char="•"/>
        <a:defRPr sz="4400" kern="1200">
          <a:solidFill>
            <a:schemeClr val="tx1">
              <a:lumMod val="75000"/>
            </a:schemeClr>
          </a:solidFill>
          <a:latin typeface="Century Gothic"/>
          <a:ea typeface="MS PGothic" pitchFamily="34" charset="-128"/>
          <a:cs typeface="Century Gothic"/>
        </a:defRPr>
      </a:lvl1pPr>
      <a:lvl2pPr marL="1485900" indent="-571500" algn="l" defTabSz="914400" rtl="0" eaLnBrk="0" fontAlgn="base" hangingPunct="0">
        <a:spcBef>
          <a:spcPct val="20000"/>
        </a:spcBef>
        <a:spcAft>
          <a:spcPct val="0"/>
        </a:spcAft>
        <a:buFont typeface="Arial" charset="0"/>
        <a:buChar char="–"/>
        <a:defRPr sz="4400" kern="1200">
          <a:solidFill>
            <a:schemeClr val="tx1">
              <a:lumMod val="75000"/>
            </a:schemeClr>
          </a:solidFill>
          <a:latin typeface="Century Gothic"/>
          <a:ea typeface="MS PGothic" pitchFamily="34" charset="-128"/>
          <a:cs typeface="Century Gothic"/>
        </a:defRPr>
      </a:lvl2pPr>
      <a:lvl3pPr marL="2286000" indent="-457200" algn="l" defTabSz="914400" rtl="0" eaLnBrk="0" fontAlgn="base" hangingPunct="0">
        <a:spcBef>
          <a:spcPct val="20000"/>
        </a:spcBef>
        <a:spcAft>
          <a:spcPct val="0"/>
        </a:spcAft>
        <a:buFont typeface="Arial" charset="0"/>
        <a:buChar char="•"/>
        <a:defRPr sz="4400" kern="1200">
          <a:solidFill>
            <a:schemeClr val="tx1">
              <a:lumMod val="75000"/>
            </a:schemeClr>
          </a:solidFill>
          <a:latin typeface="Century Gothic"/>
          <a:ea typeface="MS PGothic" pitchFamily="34" charset="-128"/>
          <a:cs typeface="Century Gothic"/>
        </a:defRPr>
      </a:lvl3pPr>
      <a:lvl4pPr marL="3200400" indent="-457200" algn="l" defTabSz="914400" rtl="0" eaLnBrk="0" fontAlgn="base" hangingPunct="0">
        <a:spcBef>
          <a:spcPct val="20000"/>
        </a:spcBef>
        <a:spcAft>
          <a:spcPct val="0"/>
        </a:spcAft>
        <a:buFont typeface="Arial" charset="0"/>
        <a:buChar char="–"/>
        <a:defRPr sz="4400" kern="1200">
          <a:solidFill>
            <a:schemeClr val="tx1">
              <a:lumMod val="75000"/>
            </a:schemeClr>
          </a:solidFill>
          <a:latin typeface="Century Gothic"/>
          <a:ea typeface="MS PGothic" pitchFamily="34" charset="-128"/>
          <a:cs typeface="Century Gothic"/>
        </a:defRPr>
      </a:lvl4pPr>
      <a:lvl5pPr marL="4114800" indent="-457200" algn="l" defTabSz="914400" rtl="0" eaLnBrk="0" fontAlgn="base" hangingPunct="0">
        <a:spcBef>
          <a:spcPct val="20000"/>
        </a:spcBef>
        <a:spcAft>
          <a:spcPct val="0"/>
        </a:spcAft>
        <a:buFont typeface="Arial" charset="0"/>
        <a:buChar char="»"/>
        <a:defRPr sz="4400" kern="1200">
          <a:solidFill>
            <a:schemeClr val="tx1">
              <a:lumMod val="75000"/>
            </a:schemeClr>
          </a:solidFill>
          <a:latin typeface="Century Gothic"/>
          <a:ea typeface="MS PGothic" pitchFamily="34" charset="-128"/>
          <a:cs typeface="Century Gothic"/>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2" Type="http://schemas.openxmlformats.org/officeDocument/2006/relationships/hyperlink" Target="http://www.logixhealth.com/" TargetMode="External"/><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hyperlink" Target="http://www.logixhealth.com/" TargetMode="Externa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microsoft.com/office/2018/10/relationships/comments" Target="../comments/modernComment_818_8C48D813.xml"/><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752026" y="2875133"/>
            <a:ext cx="19422174" cy="3079750"/>
          </a:xfrm>
        </p:spPr>
        <p:txBody>
          <a:bodyPr/>
          <a:lstStyle/>
          <a:p>
            <a:r>
              <a:rPr lang="en-US" sz="8800" b="1" dirty="0"/>
              <a:t>2023 Regulatory Deep Dive and      Future Strategy</a:t>
            </a:r>
            <a:endParaRPr lang="en-US" sz="8800" b="1" dirty="0">
              <a:solidFill>
                <a:schemeClr val="tx1">
                  <a:lumMod val="75000"/>
                </a:schemeClr>
              </a:solidFill>
            </a:endParaRPr>
          </a:p>
        </p:txBody>
      </p:sp>
      <p:sp>
        <p:nvSpPr>
          <p:cNvPr id="3" name="Content Placeholder 2"/>
          <p:cNvSpPr>
            <a:spLocks noGrp="1"/>
          </p:cNvSpPr>
          <p:nvPr>
            <p:ph sz="quarter" idx="11"/>
          </p:nvPr>
        </p:nvSpPr>
        <p:spPr>
          <a:xfrm>
            <a:off x="2752026" y="6858000"/>
            <a:ext cx="18840786" cy="4497534"/>
          </a:xfrm>
        </p:spPr>
        <p:txBody>
          <a:bodyPr>
            <a:noAutofit/>
          </a:bodyPr>
          <a:lstStyle/>
          <a:p>
            <a:r>
              <a:rPr lang="en-US" sz="6600" dirty="0">
                <a:solidFill>
                  <a:schemeClr val="tx1">
                    <a:lumMod val="75000"/>
                  </a:schemeClr>
                </a:solidFill>
              </a:rPr>
              <a:t>Michael Granovsky MD, CPC, FACEP</a:t>
            </a:r>
            <a:br>
              <a:rPr lang="en-US" sz="6600" dirty="0">
                <a:solidFill>
                  <a:schemeClr val="tx1">
                    <a:lumMod val="75000"/>
                  </a:schemeClr>
                </a:solidFill>
              </a:rPr>
            </a:br>
            <a:r>
              <a:rPr lang="en-US" sz="6600" dirty="0">
                <a:solidFill>
                  <a:schemeClr val="tx1">
                    <a:lumMod val="75000"/>
                  </a:schemeClr>
                </a:solidFill>
              </a:rPr>
              <a:t>President, LogixHealth</a:t>
            </a:r>
          </a:p>
          <a:p>
            <a:endParaRPr lang="en-US" sz="6600" dirty="0"/>
          </a:p>
        </p:txBody>
      </p:sp>
    </p:spTree>
    <p:extLst>
      <p:ext uri="{BB962C8B-B14F-4D97-AF65-F5344CB8AC3E}">
        <p14:creationId xmlns:p14="http://schemas.microsoft.com/office/powerpoint/2010/main" val="4035038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Conversion Factor: Not Keeping Up</a:t>
            </a:r>
          </a:p>
        </p:txBody>
      </p:sp>
      <p:pic>
        <p:nvPicPr>
          <p:cNvPr id="1026" name="Picture 2" descr="https://revcycleintelligence.com/images/site/articles/_large/Medicare_Updates_Compared_to_InflationV2.png"/>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12185122" y="4085562"/>
            <a:ext cx="10927625" cy="6664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871887" y="4225176"/>
            <a:ext cx="10880743" cy="7108752"/>
          </a:xfrm>
          <a:prstGeom prst="rect">
            <a:avLst/>
          </a:prstGeom>
        </p:spPr>
      </p:pic>
    </p:spTree>
    <p:extLst>
      <p:ext uri="{BB962C8B-B14F-4D97-AF65-F5344CB8AC3E}">
        <p14:creationId xmlns:p14="http://schemas.microsoft.com/office/powerpoint/2010/main" val="4249626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98685" y="6482937"/>
            <a:ext cx="12864428" cy="9238594"/>
          </a:xfrm>
        </p:spPr>
        <p:txBody>
          <a:bodyPr/>
          <a:lstStyle/>
          <a:p>
            <a:pPr marL="0" indent="0" algn="ctr">
              <a:buNone/>
            </a:pPr>
            <a:r>
              <a:rPr lang="en-US" b="1" u="sng" dirty="0"/>
              <a:t>JANUARY 5, 2023 PRESS RELEASE:</a:t>
            </a:r>
          </a:p>
          <a:p>
            <a:pPr marL="0" indent="0" algn="ctr">
              <a:buNone/>
            </a:pPr>
            <a:r>
              <a:rPr lang="en-US" sz="3600" dirty="0"/>
              <a:t>“CMS has released updated national Medicare physician payment files that incorporate the changes in the Consolidated Appropriations Act of 2023. </a:t>
            </a:r>
            <a:r>
              <a:rPr lang="en-US" sz="3600" u="sng" dirty="0"/>
              <a:t>Congress</a:t>
            </a:r>
            <a:r>
              <a:rPr lang="en-US" sz="3600" dirty="0"/>
              <a:t> </a:t>
            </a:r>
            <a:r>
              <a:rPr lang="en-US" sz="3600" u="sng" dirty="0"/>
              <a:t>reduced the 4.5% cut to Medicare physician payment by increasing the 2023 conversion factor by 2.5%. </a:t>
            </a:r>
            <a:r>
              <a:rPr lang="en-US" sz="3600" dirty="0"/>
              <a:t>The updated 2023 Medicare physician payment schedule conversion factor will be </a:t>
            </a:r>
            <a:r>
              <a:rPr lang="en-US" sz="3600" b="1" u="sng" dirty="0"/>
              <a:t>$33.8872</a:t>
            </a:r>
            <a:r>
              <a:rPr lang="en-US" sz="3600" b="1" dirty="0"/>
              <a:t>.” </a:t>
            </a:r>
          </a:p>
        </p:txBody>
      </p:sp>
      <p:sp>
        <p:nvSpPr>
          <p:cNvPr id="3" name="Title 2"/>
          <p:cNvSpPr>
            <a:spLocks noGrp="1"/>
          </p:cNvSpPr>
          <p:nvPr>
            <p:ph type="title"/>
          </p:nvPr>
        </p:nvSpPr>
        <p:spPr/>
        <p:txBody>
          <a:bodyPr/>
          <a:lstStyle/>
          <a:p>
            <a:r>
              <a:rPr lang="en-US" dirty="0"/>
              <a:t>Final 2023 Medicare Payment per RVU</a:t>
            </a:r>
          </a:p>
        </p:txBody>
      </p:sp>
      <p:sp>
        <p:nvSpPr>
          <p:cNvPr id="21" name="Rectangle 20">
            <a:extLst>
              <a:ext uri="{FF2B5EF4-FFF2-40B4-BE49-F238E27FC236}">
                <a16:creationId xmlns:a16="http://schemas.microsoft.com/office/drawing/2014/main" id="{4E6E133B-0868-1508-65DE-D998AEA93AEB}"/>
              </a:ext>
            </a:extLst>
          </p:cNvPr>
          <p:cNvSpPr/>
          <p:nvPr/>
        </p:nvSpPr>
        <p:spPr>
          <a:xfrm>
            <a:off x="-28575" y="3628145"/>
            <a:ext cx="15305463" cy="2437785"/>
          </a:xfrm>
          <a:prstGeom prst="rect">
            <a:avLst/>
          </a:prstGeom>
          <a:solidFill>
            <a:srgbClr val="46166B"/>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CFF5330-1FED-2974-E38A-22900AACF598}"/>
              </a:ext>
            </a:extLst>
          </p:cNvPr>
          <p:cNvSpPr txBox="1"/>
          <p:nvPr/>
        </p:nvSpPr>
        <p:spPr>
          <a:xfrm>
            <a:off x="2390296" y="5212426"/>
            <a:ext cx="9142426"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AMERICAN MEDICAL ASSOCIATION</a:t>
            </a:r>
          </a:p>
        </p:txBody>
      </p:sp>
      <p:graphicFrame>
        <p:nvGraphicFramePr>
          <p:cNvPr id="8" name="Table 7"/>
          <p:cNvGraphicFramePr>
            <a:graphicFrameLocks noGrp="1"/>
          </p:cNvGraphicFramePr>
          <p:nvPr>
            <p:extLst>
              <p:ext uri="{D42A27DB-BD31-4B8C-83A1-F6EECF244321}">
                <p14:modId xmlns:p14="http://schemas.microsoft.com/office/powerpoint/2010/main" val="4113233735"/>
              </p:ext>
            </p:extLst>
          </p:nvPr>
        </p:nvGraphicFramePr>
        <p:xfrm>
          <a:off x="15019713" y="3215972"/>
          <a:ext cx="8568777" cy="905137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125412">
                  <a:extLst>
                    <a:ext uri="{9D8B030D-6E8A-4147-A177-3AD203B41FA5}">
                      <a16:colId xmlns:a16="http://schemas.microsoft.com/office/drawing/2014/main" val="1883107564"/>
                    </a:ext>
                  </a:extLst>
                </a:gridCol>
                <a:gridCol w="5443365">
                  <a:extLst>
                    <a:ext uri="{9D8B030D-6E8A-4147-A177-3AD203B41FA5}">
                      <a16:colId xmlns:a16="http://schemas.microsoft.com/office/drawing/2014/main" val="1834425715"/>
                    </a:ext>
                  </a:extLst>
                </a:gridCol>
              </a:tblGrid>
              <a:tr h="1715782">
                <a:tc>
                  <a:txBody>
                    <a:bodyPr/>
                    <a:lstStyle/>
                    <a:p>
                      <a:pPr algn="ctr"/>
                      <a:r>
                        <a:rPr lang="en-US" sz="3600" dirty="0">
                          <a:latin typeface="Century Gothic"/>
                        </a:rPr>
                        <a:t>Year</a:t>
                      </a:r>
                    </a:p>
                  </a:txBody>
                  <a:tcPr marL="205714" marR="68572" marT="68572" marB="68572" anchor="ctr"/>
                </a:tc>
                <a:tc>
                  <a:txBody>
                    <a:bodyPr/>
                    <a:lstStyle/>
                    <a:p>
                      <a:pPr algn="ctr"/>
                      <a:r>
                        <a:rPr lang="en-US" sz="3600" dirty="0">
                          <a:latin typeface="Century Gothic"/>
                        </a:rPr>
                        <a:t>Conversion Factor </a:t>
                      </a:r>
                    </a:p>
                  </a:txBody>
                  <a:tcPr marL="205714" marR="68572" marT="68572" marB="68572" anchor="ctr"/>
                </a:tc>
                <a:extLst>
                  <a:ext uri="{0D108BD9-81ED-4DB2-BD59-A6C34878D82A}">
                    <a16:rowId xmlns:a16="http://schemas.microsoft.com/office/drawing/2014/main" val="4026499575"/>
                  </a:ext>
                </a:extLst>
              </a:tr>
              <a:tr h="1222599">
                <a:tc>
                  <a:txBody>
                    <a:bodyPr/>
                    <a:lstStyle/>
                    <a:p>
                      <a:pPr algn="ctr"/>
                      <a:r>
                        <a:rPr lang="en-US" sz="3600" dirty="0">
                          <a:solidFill>
                            <a:schemeClr val="tx1">
                              <a:lumMod val="75000"/>
                            </a:schemeClr>
                          </a:solidFill>
                          <a:latin typeface="Century Gothic"/>
                        </a:rPr>
                        <a:t>2018</a:t>
                      </a:r>
                    </a:p>
                  </a:txBody>
                  <a:tcPr marL="205714" marR="68572" marT="68572" marB="68572" anchor="ctr"/>
                </a:tc>
                <a:tc>
                  <a:txBody>
                    <a:bodyPr/>
                    <a:lstStyle/>
                    <a:p>
                      <a:pPr algn="ctr"/>
                      <a:r>
                        <a:rPr lang="en-US" sz="3600" dirty="0">
                          <a:solidFill>
                            <a:schemeClr val="tx1">
                              <a:lumMod val="75000"/>
                            </a:schemeClr>
                          </a:solidFill>
                          <a:latin typeface="Century Gothic"/>
                        </a:rPr>
                        <a:t>$35.9996</a:t>
                      </a:r>
                    </a:p>
                  </a:txBody>
                  <a:tcPr marL="205714" marR="68572" marT="68572" marB="68572" anchor="ctr"/>
                </a:tc>
                <a:extLst>
                  <a:ext uri="{0D108BD9-81ED-4DB2-BD59-A6C34878D82A}">
                    <a16:rowId xmlns:a16="http://schemas.microsoft.com/office/drawing/2014/main" val="3728971427"/>
                  </a:ext>
                </a:extLst>
              </a:tr>
              <a:tr h="1222599">
                <a:tc>
                  <a:txBody>
                    <a:bodyPr/>
                    <a:lstStyle/>
                    <a:p>
                      <a:pPr algn="ctr"/>
                      <a:r>
                        <a:rPr lang="en-US" sz="3600" dirty="0">
                          <a:solidFill>
                            <a:schemeClr val="tx1">
                              <a:lumMod val="75000"/>
                            </a:schemeClr>
                          </a:solidFill>
                          <a:latin typeface="Century Gothic"/>
                        </a:rPr>
                        <a:t>2019</a:t>
                      </a:r>
                    </a:p>
                  </a:txBody>
                  <a:tcPr marL="205714" marR="68572" marT="68572" marB="68572" anchor="ctr"/>
                </a:tc>
                <a:tc>
                  <a:txBody>
                    <a:bodyPr/>
                    <a:lstStyle/>
                    <a:p>
                      <a:pPr algn="ctr"/>
                      <a:r>
                        <a:rPr lang="en-US" sz="3600" dirty="0">
                          <a:solidFill>
                            <a:schemeClr val="tx1">
                              <a:lumMod val="75000"/>
                            </a:schemeClr>
                          </a:solidFill>
                          <a:latin typeface="Century Gothic"/>
                        </a:rPr>
                        <a:t>$36.0391</a:t>
                      </a:r>
                    </a:p>
                  </a:txBody>
                  <a:tcPr marL="205714" marR="68572" marT="68572" marB="68572" anchor="ctr"/>
                </a:tc>
                <a:extLst>
                  <a:ext uri="{0D108BD9-81ED-4DB2-BD59-A6C34878D82A}">
                    <a16:rowId xmlns:a16="http://schemas.microsoft.com/office/drawing/2014/main" val="2290730027"/>
                  </a:ext>
                </a:extLst>
              </a:tr>
              <a:tr h="1222599">
                <a:tc>
                  <a:txBody>
                    <a:bodyPr/>
                    <a:lstStyle/>
                    <a:p>
                      <a:pPr algn="ctr"/>
                      <a:r>
                        <a:rPr lang="en-US" sz="3600" dirty="0">
                          <a:solidFill>
                            <a:schemeClr val="tx1">
                              <a:lumMod val="75000"/>
                            </a:schemeClr>
                          </a:solidFill>
                          <a:latin typeface="Century Gothic"/>
                        </a:rPr>
                        <a:t>2020</a:t>
                      </a:r>
                    </a:p>
                  </a:txBody>
                  <a:tcPr marL="205714" marR="68572" marT="68572" marB="68572" anchor="ctr"/>
                </a:tc>
                <a:tc>
                  <a:txBody>
                    <a:bodyPr/>
                    <a:lstStyle/>
                    <a:p>
                      <a:pPr algn="ctr"/>
                      <a:r>
                        <a:rPr lang="en-US" sz="3600" dirty="0">
                          <a:solidFill>
                            <a:schemeClr val="tx1">
                              <a:lumMod val="75000"/>
                            </a:schemeClr>
                          </a:solidFill>
                          <a:latin typeface="Century Gothic"/>
                        </a:rPr>
                        <a:t>$36.0896</a:t>
                      </a:r>
                    </a:p>
                  </a:txBody>
                  <a:tcPr marL="205714" marR="68572" marT="68572" marB="68572" anchor="ctr"/>
                </a:tc>
                <a:extLst>
                  <a:ext uri="{0D108BD9-81ED-4DB2-BD59-A6C34878D82A}">
                    <a16:rowId xmlns:a16="http://schemas.microsoft.com/office/drawing/2014/main" val="4278150828"/>
                  </a:ext>
                </a:extLst>
              </a:tr>
              <a:tr h="1222599">
                <a:tc>
                  <a:txBody>
                    <a:bodyPr/>
                    <a:lstStyle/>
                    <a:p>
                      <a:pPr algn="ctr"/>
                      <a:r>
                        <a:rPr lang="en-US" sz="3600" dirty="0">
                          <a:solidFill>
                            <a:schemeClr val="tx1">
                              <a:lumMod val="75000"/>
                            </a:schemeClr>
                          </a:solidFill>
                          <a:latin typeface="Century Gothic"/>
                        </a:rPr>
                        <a:t>2021</a:t>
                      </a:r>
                    </a:p>
                  </a:txBody>
                  <a:tcPr marL="205714" marR="68572" marT="68572" marB="68572" anchor="ctr"/>
                </a:tc>
                <a:tc>
                  <a:txBody>
                    <a:bodyPr/>
                    <a:lstStyle/>
                    <a:p>
                      <a:pPr algn="ctr"/>
                      <a:r>
                        <a:rPr lang="en-US" sz="3600" dirty="0">
                          <a:solidFill>
                            <a:schemeClr val="tx1">
                              <a:lumMod val="75000"/>
                            </a:schemeClr>
                          </a:solidFill>
                          <a:latin typeface="Century Gothic"/>
                        </a:rPr>
                        <a:t>$34.8931</a:t>
                      </a:r>
                    </a:p>
                  </a:txBody>
                  <a:tcPr marL="205714" marR="68572" marT="68572" marB="68572" anchor="ctr"/>
                </a:tc>
                <a:extLst>
                  <a:ext uri="{0D108BD9-81ED-4DB2-BD59-A6C34878D82A}">
                    <a16:rowId xmlns:a16="http://schemas.microsoft.com/office/drawing/2014/main" val="839294745"/>
                  </a:ext>
                </a:extLst>
              </a:tr>
              <a:tr h="1222599">
                <a:tc>
                  <a:txBody>
                    <a:bodyPr/>
                    <a:lstStyle/>
                    <a:p>
                      <a:pPr algn="ctr"/>
                      <a:r>
                        <a:rPr lang="en-US" sz="3600">
                          <a:solidFill>
                            <a:schemeClr val="tx1">
                              <a:lumMod val="75000"/>
                            </a:schemeClr>
                          </a:solidFill>
                          <a:latin typeface="Century Gothic"/>
                        </a:rPr>
                        <a:t>2022 </a:t>
                      </a:r>
                    </a:p>
                  </a:txBody>
                  <a:tcPr marL="205714" marR="68572" marT="68572" marB="68572" anchor="ctr"/>
                </a:tc>
                <a:tc>
                  <a:txBody>
                    <a:bodyPr/>
                    <a:lstStyle/>
                    <a:p>
                      <a:pPr algn="ctr"/>
                      <a:r>
                        <a:rPr lang="en-US" sz="3600" dirty="0">
                          <a:solidFill>
                            <a:schemeClr val="tx1">
                              <a:lumMod val="75000"/>
                            </a:schemeClr>
                          </a:solidFill>
                          <a:latin typeface="Century Gothic"/>
                        </a:rPr>
                        <a:t>$34.6062</a:t>
                      </a:r>
                    </a:p>
                  </a:txBody>
                  <a:tcPr marL="205714" marR="68572" marT="68572" marB="68572" anchor="ctr"/>
                </a:tc>
                <a:extLst>
                  <a:ext uri="{0D108BD9-81ED-4DB2-BD59-A6C34878D82A}">
                    <a16:rowId xmlns:a16="http://schemas.microsoft.com/office/drawing/2014/main" val="1725070478"/>
                  </a:ext>
                </a:extLst>
              </a:tr>
              <a:tr h="1222599">
                <a:tc>
                  <a:txBody>
                    <a:bodyPr/>
                    <a:lstStyle/>
                    <a:p>
                      <a:pPr algn="ctr"/>
                      <a:r>
                        <a:rPr lang="en-US" sz="3600" dirty="0">
                          <a:solidFill>
                            <a:schemeClr val="tx1">
                              <a:lumMod val="75000"/>
                            </a:schemeClr>
                          </a:solidFill>
                          <a:latin typeface="Century Gothic"/>
                        </a:rPr>
                        <a:t>2023</a:t>
                      </a:r>
                    </a:p>
                  </a:txBody>
                  <a:tcPr marL="205714" marR="68572" marT="68572" marB="68572" anchor="ctr"/>
                </a:tc>
                <a:tc>
                  <a:txBody>
                    <a:bodyPr/>
                    <a:lstStyle/>
                    <a:p>
                      <a:pPr algn="ctr"/>
                      <a:r>
                        <a:rPr lang="en-US" sz="3600" dirty="0">
                          <a:solidFill>
                            <a:schemeClr val="tx1">
                              <a:lumMod val="75000"/>
                            </a:schemeClr>
                          </a:solidFill>
                          <a:latin typeface="Century Gothic"/>
                        </a:rPr>
                        <a:t>$33.8872</a:t>
                      </a:r>
                    </a:p>
                  </a:txBody>
                  <a:tcPr marL="205714" marR="68572" marT="68572" marB="68572" anchor="ctr"/>
                </a:tc>
                <a:extLst>
                  <a:ext uri="{0D108BD9-81ED-4DB2-BD59-A6C34878D82A}">
                    <a16:rowId xmlns:a16="http://schemas.microsoft.com/office/drawing/2014/main" val="2147987479"/>
                  </a:ext>
                </a:extLst>
              </a:tr>
            </a:tbl>
          </a:graphicData>
        </a:graphic>
      </p:graphicFrame>
      <p:grpSp>
        <p:nvGrpSpPr>
          <p:cNvPr id="28" name="Group 27">
            <a:extLst>
              <a:ext uri="{FF2B5EF4-FFF2-40B4-BE49-F238E27FC236}">
                <a16:creationId xmlns:a16="http://schemas.microsoft.com/office/drawing/2014/main" id="{A0B58715-273C-30DE-B91F-F77F58CDFF54}"/>
              </a:ext>
            </a:extLst>
          </p:cNvPr>
          <p:cNvGrpSpPr/>
          <p:nvPr/>
        </p:nvGrpSpPr>
        <p:grpSpPr>
          <a:xfrm>
            <a:off x="2605325" y="3891658"/>
            <a:ext cx="8712369" cy="1297966"/>
            <a:chOff x="2339557" y="3491608"/>
            <a:chExt cx="8712369" cy="1297966"/>
          </a:xfrm>
        </p:grpSpPr>
        <p:sp>
          <p:nvSpPr>
            <p:cNvPr id="22" name="TextBox 21">
              <a:extLst>
                <a:ext uri="{FF2B5EF4-FFF2-40B4-BE49-F238E27FC236}">
                  <a16:creationId xmlns:a16="http://schemas.microsoft.com/office/drawing/2014/main" id="{54D04B3A-0500-F5CD-826E-033D9D3BAAB9}"/>
                </a:ext>
              </a:extLst>
            </p:cNvPr>
            <p:cNvSpPr txBox="1"/>
            <p:nvPr/>
          </p:nvSpPr>
          <p:spPr>
            <a:xfrm>
              <a:off x="2339557" y="3839393"/>
              <a:ext cx="6641653"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NEWS FROM THE</a:t>
              </a:r>
            </a:p>
          </p:txBody>
        </p:sp>
        <p:pic>
          <p:nvPicPr>
            <p:cNvPr id="27" name="Picture 26" descr="Logo&#10;&#10;Description automatically generated">
              <a:extLst>
                <a:ext uri="{FF2B5EF4-FFF2-40B4-BE49-F238E27FC236}">
                  <a16:creationId xmlns:a16="http://schemas.microsoft.com/office/drawing/2014/main" id="{CFFF032D-5F4D-B207-4F09-8487FCE4127A}"/>
                </a:ext>
              </a:extLst>
            </p:cNvPr>
            <p:cNvPicPr>
              <a:picLocks noChangeAspect="1"/>
            </p:cNvPicPr>
            <p:nvPr/>
          </p:nvPicPr>
          <p:blipFill>
            <a:blip r:embed="rId3"/>
            <a:stretch>
              <a:fillRect/>
            </a:stretch>
          </p:blipFill>
          <p:spPr>
            <a:xfrm>
              <a:off x="7834051" y="3491608"/>
              <a:ext cx="3217875" cy="1297966"/>
            </a:xfrm>
            <a:prstGeom prst="rect">
              <a:avLst/>
            </a:prstGeom>
          </p:spPr>
        </p:pic>
      </p:grpSp>
    </p:spTree>
    <p:extLst>
      <p:ext uri="{BB962C8B-B14F-4D97-AF65-F5344CB8AC3E}">
        <p14:creationId xmlns:p14="http://schemas.microsoft.com/office/powerpoint/2010/main" val="3161202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2784426"/>
              </p:ext>
            </p:extLst>
          </p:nvPr>
        </p:nvGraphicFramePr>
        <p:xfrm>
          <a:off x="1219201" y="3556000"/>
          <a:ext cx="21215498" cy="8761413"/>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US" dirty="0"/>
              <a:t>2023 CMS National Fee Schedule</a:t>
            </a:r>
          </a:p>
        </p:txBody>
      </p:sp>
    </p:spTree>
    <p:extLst>
      <p:ext uri="{BB962C8B-B14F-4D97-AF65-F5344CB8AC3E}">
        <p14:creationId xmlns:p14="http://schemas.microsoft.com/office/powerpoint/2010/main" val="1364445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dirty="0"/>
              <a:t>2023 Observation </a:t>
            </a:r>
          </a:p>
        </p:txBody>
      </p:sp>
    </p:spTree>
    <p:extLst>
      <p:ext uri="{BB962C8B-B14F-4D97-AF65-F5344CB8AC3E}">
        <p14:creationId xmlns:p14="http://schemas.microsoft.com/office/powerpoint/2010/main" val="3943250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9">
            <a:extLst>
              <a:ext uri="{FF2B5EF4-FFF2-40B4-BE49-F238E27FC236}">
                <a16:creationId xmlns:a16="http://schemas.microsoft.com/office/drawing/2014/main" id="{DFC27F87-5665-9FC8-0D1E-49FB628F492D}"/>
              </a:ext>
            </a:extLst>
          </p:cNvPr>
          <p:cNvSpPr/>
          <p:nvPr/>
        </p:nvSpPr>
        <p:spPr>
          <a:xfrm>
            <a:off x="660246" y="3774035"/>
            <a:ext cx="979104" cy="6994201"/>
          </a:xfrm>
          <a:custGeom>
            <a:avLst/>
            <a:gdLst>
              <a:gd name="connsiteX0" fmla="*/ 0 w 5998866"/>
              <a:gd name="connsiteY0" fmla="*/ 0 h 605874"/>
              <a:gd name="connsiteX1" fmla="*/ 5998866 w 5998866"/>
              <a:gd name="connsiteY1" fmla="*/ 0 h 605874"/>
              <a:gd name="connsiteX2" fmla="*/ 5998866 w 5998866"/>
              <a:gd name="connsiteY2" fmla="*/ 605874 h 605874"/>
              <a:gd name="connsiteX3" fmla="*/ 0 w 5998866"/>
              <a:gd name="connsiteY3" fmla="*/ 605874 h 605874"/>
              <a:gd name="connsiteX4" fmla="*/ 0 w 5998866"/>
              <a:gd name="connsiteY4" fmla="*/ 0 h 605874"/>
              <a:gd name="connsiteX0-1" fmla="*/ 0 w 5998866"/>
              <a:gd name="connsiteY0-2" fmla="*/ 0 h 605874"/>
              <a:gd name="connsiteX1-3" fmla="*/ 5998866 w 5998866"/>
              <a:gd name="connsiteY1-4" fmla="*/ 0 h 605874"/>
              <a:gd name="connsiteX2-5" fmla="*/ 5878286 w 5998866"/>
              <a:gd name="connsiteY2-6" fmla="*/ 585777 h 605874"/>
              <a:gd name="connsiteX3-7" fmla="*/ 0 w 5998866"/>
              <a:gd name="connsiteY3-8" fmla="*/ 605874 h 605874"/>
              <a:gd name="connsiteX4-9" fmla="*/ 0 w 5998866"/>
              <a:gd name="connsiteY4-10" fmla="*/ 0 h 6058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998866" h="605874">
                <a:moveTo>
                  <a:pt x="0" y="0"/>
                </a:moveTo>
                <a:lnTo>
                  <a:pt x="5998866" y="0"/>
                </a:lnTo>
                <a:lnTo>
                  <a:pt x="5878286" y="585777"/>
                </a:lnTo>
                <a:lnTo>
                  <a:pt x="0" y="605874"/>
                </a:lnTo>
                <a:lnTo>
                  <a:pt x="0" y="0"/>
                </a:lnTo>
                <a:close/>
              </a:path>
            </a:pathLst>
          </a:cu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Content Placeholder 1"/>
          <p:cNvSpPr>
            <a:spLocks noGrp="1"/>
          </p:cNvSpPr>
          <p:nvPr>
            <p:ph idx="1"/>
          </p:nvPr>
        </p:nvSpPr>
        <p:spPr>
          <a:xfrm>
            <a:off x="1149798" y="10429286"/>
            <a:ext cx="14385763" cy="758047"/>
          </a:xfrm>
        </p:spPr>
        <p:txBody>
          <a:bodyPr/>
          <a:lstStyle/>
          <a:p>
            <a:pPr marL="0" indent="0" algn="r">
              <a:buNone/>
            </a:pPr>
            <a:r>
              <a:rPr lang="en-US" sz="2800" b="1" dirty="0"/>
              <a:t>2023 CPT E/M Guideline July Release</a:t>
            </a:r>
            <a:endParaRPr lang="en-US" sz="2800" b="1" dirty="0">
              <a:solidFill>
                <a:srgbClr val="FF0000"/>
              </a:solidFill>
            </a:endParaRPr>
          </a:p>
        </p:txBody>
      </p:sp>
      <p:sp>
        <p:nvSpPr>
          <p:cNvPr id="3" name="Title 2"/>
          <p:cNvSpPr>
            <a:spLocks noGrp="1"/>
          </p:cNvSpPr>
          <p:nvPr>
            <p:ph type="title"/>
          </p:nvPr>
        </p:nvSpPr>
        <p:spPr/>
        <p:txBody>
          <a:bodyPr/>
          <a:lstStyle/>
          <a:p>
            <a:r>
              <a:rPr lang="en-US"/>
              <a:t>2023 CPT: </a:t>
            </a:r>
            <a:r>
              <a:rPr lang="en-US" err="1"/>
              <a:t>Obs</a:t>
            </a:r>
            <a:r>
              <a:rPr lang="en-US"/>
              <a:t> Requires Two Patient Encounters</a:t>
            </a:r>
          </a:p>
        </p:txBody>
      </p:sp>
      <p:sp>
        <p:nvSpPr>
          <p:cNvPr id="4" name="TextBox 3">
            <a:extLst>
              <a:ext uri="{FF2B5EF4-FFF2-40B4-BE49-F238E27FC236}">
                <a16:creationId xmlns:a16="http://schemas.microsoft.com/office/drawing/2014/main" id="{5C82E208-47FF-BDE8-1045-A71F7F99656B}"/>
              </a:ext>
            </a:extLst>
          </p:cNvPr>
          <p:cNvSpPr txBox="1"/>
          <p:nvPr/>
        </p:nvSpPr>
        <p:spPr>
          <a:xfrm>
            <a:off x="1149798" y="4193132"/>
            <a:ext cx="14385763" cy="5909310"/>
          </a:xfrm>
          <a:prstGeom prst="rect">
            <a:avLst/>
          </a:prstGeom>
          <a:solidFill>
            <a:schemeClr val="accent5"/>
          </a:solidFill>
          <a:effectLst>
            <a:outerShdw blurRad="50800" dist="38100" dir="2700000" algn="tl" rotWithShape="0">
              <a:prstClr val="black">
                <a:alpha val="40000"/>
              </a:prstClr>
            </a:outerShdw>
          </a:effectLst>
        </p:spPr>
        <p:txBody>
          <a:bodyPr wrap="square" lIns="914400" tIns="914400" rIns="914400" bIns="1280160" rtlCol="0" anchor="t">
            <a:spAutoFit/>
          </a:bodyPr>
          <a:lstStyle/>
          <a:p>
            <a:pPr marL="0" indent="0">
              <a:buNone/>
            </a:pPr>
            <a:r>
              <a:rPr lang="en-US" sz="4800" i="1" dirty="0">
                <a:solidFill>
                  <a:schemeClr val="bg1"/>
                </a:solidFill>
                <a:latin typeface="Century Gothic"/>
                <a:ea typeface="MS PGothic"/>
              </a:rPr>
              <a:t>Codes 99234, 99235, 99236 require  </a:t>
            </a:r>
            <a:r>
              <a:rPr lang="en-US" sz="4800" b="1" i="1" u="sng" dirty="0">
                <a:solidFill>
                  <a:schemeClr val="bg1"/>
                </a:solidFill>
                <a:latin typeface="Century Gothic"/>
                <a:ea typeface="MS PGothic"/>
              </a:rPr>
              <a:t>two or more encounters</a:t>
            </a:r>
            <a:r>
              <a:rPr lang="en-US" sz="4800" b="1" i="1" dirty="0">
                <a:solidFill>
                  <a:schemeClr val="bg1"/>
                </a:solidFill>
                <a:latin typeface="Century Gothic"/>
                <a:ea typeface="MS PGothic"/>
              </a:rPr>
              <a:t> </a:t>
            </a:r>
            <a:r>
              <a:rPr lang="en-US" sz="4800" i="1" dirty="0">
                <a:solidFill>
                  <a:schemeClr val="bg1"/>
                </a:solidFill>
                <a:latin typeface="Century Gothic"/>
                <a:ea typeface="MS PGothic"/>
              </a:rPr>
              <a:t>on the same date of which one of these encounters is an </a:t>
            </a:r>
            <a:r>
              <a:rPr lang="en-US" sz="4800" b="1" i="1" u="sng" dirty="0">
                <a:solidFill>
                  <a:schemeClr val="bg1"/>
                </a:solidFill>
                <a:latin typeface="Century Gothic"/>
                <a:ea typeface="MS PGothic"/>
              </a:rPr>
              <a:t>initial admission encounter</a:t>
            </a:r>
            <a:r>
              <a:rPr lang="en-US" sz="4800" b="1" i="1" dirty="0">
                <a:solidFill>
                  <a:schemeClr val="bg1"/>
                </a:solidFill>
                <a:latin typeface="Century Gothic"/>
                <a:ea typeface="MS PGothic"/>
              </a:rPr>
              <a:t> </a:t>
            </a:r>
            <a:r>
              <a:rPr lang="en-US" sz="4800" i="1" dirty="0">
                <a:solidFill>
                  <a:schemeClr val="bg1"/>
                </a:solidFill>
                <a:latin typeface="Century Gothic"/>
                <a:ea typeface="MS PGothic"/>
              </a:rPr>
              <a:t>and another encounter being a </a:t>
            </a:r>
            <a:r>
              <a:rPr lang="en-US" sz="4800" b="1" i="1" u="sng" dirty="0">
                <a:solidFill>
                  <a:schemeClr val="bg1"/>
                </a:solidFill>
                <a:latin typeface="Century Gothic"/>
                <a:ea typeface="MS PGothic"/>
              </a:rPr>
              <a:t>discharge encounter</a:t>
            </a:r>
            <a:r>
              <a:rPr lang="en-US" sz="4800" i="1" dirty="0">
                <a:solidFill>
                  <a:schemeClr val="bg1"/>
                </a:solidFill>
                <a:latin typeface="Century Gothic"/>
                <a:ea typeface="MS PGothic"/>
              </a:rPr>
              <a:t>.</a:t>
            </a:r>
          </a:p>
        </p:txBody>
      </p:sp>
      <p:pic>
        <p:nvPicPr>
          <p:cNvPr id="8" name="Picture 7" descr="Icon&#10;&#10;Description automatically generated">
            <a:extLst>
              <a:ext uri="{FF2B5EF4-FFF2-40B4-BE49-F238E27FC236}">
                <a16:creationId xmlns:a16="http://schemas.microsoft.com/office/drawing/2014/main" id="{42E31C34-FC4B-8C8C-E8C9-355E4B62FA52}"/>
              </a:ext>
            </a:extLst>
          </p:cNvPr>
          <p:cNvPicPr>
            <a:picLocks noChangeAspect="1"/>
          </p:cNvPicPr>
          <p:nvPr/>
        </p:nvPicPr>
        <p:blipFill>
          <a:blip r:embed="rId3"/>
          <a:stretch>
            <a:fillRect/>
          </a:stretch>
        </p:blipFill>
        <p:spPr>
          <a:xfrm>
            <a:off x="16614775" y="2864832"/>
            <a:ext cx="7772400" cy="5598800"/>
          </a:xfrm>
          <a:prstGeom prst="rect">
            <a:avLst/>
          </a:prstGeom>
        </p:spPr>
      </p:pic>
      <p:pic>
        <p:nvPicPr>
          <p:cNvPr id="10" name="Picture 9" descr="Icon&#10;&#10;Description automatically generated">
            <a:extLst>
              <a:ext uri="{FF2B5EF4-FFF2-40B4-BE49-F238E27FC236}">
                <a16:creationId xmlns:a16="http://schemas.microsoft.com/office/drawing/2014/main" id="{35C486BF-777B-9754-7B53-D0CE27514F68}"/>
              </a:ext>
            </a:extLst>
          </p:cNvPr>
          <p:cNvPicPr>
            <a:picLocks noChangeAspect="1"/>
          </p:cNvPicPr>
          <p:nvPr/>
        </p:nvPicPr>
        <p:blipFill>
          <a:blip r:embed="rId4"/>
          <a:stretch>
            <a:fillRect/>
          </a:stretch>
        </p:blipFill>
        <p:spPr>
          <a:xfrm>
            <a:off x="16280606" y="7542633"/>
            <a:ext cx="6197603" cy="5773307"/>
          </a:xfrm>
          <a:prstGeom prst="rect">
            <a:avLst/>
          </a:prstGeom>
        </p:spPr>
      </p:pic>
      <p:sp>
        <p:nvSpPr>
          <p:cNvPr id="5" name="TextBox 4">
            <a:extLst>
              <a:ext uri="{FF2B5EF4-FFF2-40B4-BE49-F238E27FC236}">
                <a16:creationId xmlns:a16="http://schemas.microsoft.com/office/drawing/2014/main" id="{4C1EC9F8-E78A-7853-C020-CC22470D66E7}"/>
              </a:ext>
            </a:extLst>
          </p:cNvPr>
          <p:cNvSpPr txBox="1"/>
          <p:nvPr/>
        </p:nvSpPr>
        <p:spPr>
          <a:xfrm>
            <a:off x="1390691" y="4734599"/>
            <a:ext cx="557934" cy="1446550"/>
          </a:xfrm>
          <a:prstGeom prst="rect">
            <a:avLst/>
          </a:prstGeom>
          <a:noFill/>
        </p:spPr>
        <p:txBody>
          <a:bodyPr wrap="square" rtlCol="0">
            <a:spAutoFit/>
          </a:bodyPr>
          <a:lstStyle/>
          <a:p>
            <a:r>
              <a:rPr lang="en-US" sz="8800" b="1" dirty="0">
                <a:solidFill>
                  <a:schemeClr val="tx2"/>
                </a:solidFill>
                <a:latin typeface="Agency FB" panose="020B0503020202020204" pitchFamily="34" charset="77"/>
              </a:rPr>
              <a:t>“</a:t>
            </a:r>
          </a:p>
        </p:txBody>
      </p:sp>
      <p:sp>
        <p:nvSpPr>
          <p:cNvPr id="6" name="TextBox 5">
            <a:extLst>
              <a:ext uri="{FF2B5EF4-FFF2-40B4-BE49-F238E27FC236}">
                <a16:creationId xmlns:a16="http://schemas.microsoft.com/office/drawing/2014/main" id="{AAD7B76A-617E-0B7A-783A-7797EBF1AAED}"/>
              </a:ext>
            </a:extLst>
          </p:cNvPr>
          <p:cNvSpPr txBox="1"/>
          <p:nvPr/>
        </p:nvSpPr>
        <p:spPr>
          <a:xfrm>
            <a:off x="14258927" y="7907345"/>
            <a:ext cx="557934" cy="1446550"/>
          </a:xfrm>
          <a:prstGeom prst="rect">
            <a:avLst/>
          </a:prstGeom>
          <a:noFill/>
        </p:spPr>
        <p:txBody>
          <a:bodyPr wrap="square" rtlCol="0">
            <a:spAutoFit/>
          </a:bodyPr>
          <a:lstStyle/>
          <a:p>
            <a:r>
              <a:rPr lang="en-US" sz="8800" b="1" dirty="0">
                <a:solidFill>
                  <a:schemeClr val="tx2"/>
                </a:solidFill>
                <a:latin typeface="Agency FB" panose="020B0503020202020204" pitchFamily="34" charset="77"/>
              </a:rPr>
              <a:t>“</a:t>
            </a:r>
          </a:p>
        </p:txBody>
      </p:sp>
    </p:spTree>
    <p:extLst>
      <p:ext uri="{BB962C8B-B14F-4D97-AF65-F5344CB8AC3E}">
        <p14:creationId xmlns:p14="http://schemas.microsoft.com/office/powerpoint/2010/main" val="3623397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9">
            <a:extLst>
              <a:ext uri="{FF2B5EF4-FFF2-40B4-BE49-F238E27FC236}">
                <a16:creationId xmlns:a16="http://schemas.microsoft.com/office/drawing/2014/main" id="{FD63E933-6306-6033-49E8-C82ACE604430}"/>
              </a:ext>
            </a:extLst>
          </p:cNvPr>
          <p:cNvSpPr/>
          <p:nvPr/>
        </p:nvSpPr>
        <p:spPr>
          <a:xfrm flipH="1">
            <a:off x="21375488" y="3500548"/>
            <a:ext cx="2350056" cy="8443801"/>
          </a:xfrm>
          <a:custGeom>
            <a:avLst/>
            <a:gdLst>
              <a:gd name="connsiteX0" fmla="*/ 0 w 5998866"/>
              <a:gd name="connsiteY0" fmla="*/ 0 h 605874"/>
              <a:gd name="connsiteX1" fmla="*/ 5998866 w 5998866"/>
              <a:gd name="connsiteY1" fmla="*/ 0 h 605874"/>
              <a:gd name="connsiteX2" fmla="*/ 5998866 w 5998866"/>
              <a:gd name="connsiteY2" fmla="*/ 605874 h 605874"/>
              <a:gd name="connsiteX3" fmla="*/ 0 w 5998866"/>
              <a:gd name="connsiteY3" fmla="*/ 605874 h 605874"/>
              <a:gd name="connsiteX4" fmla="*/ 0 w 5998866"/>
              <a:gd name="connsiteY4" fmla="*/ 0 h 605874"/>
              <a:gd name="connsiteX0-1" fmla="*/ 0 w 5998866"/>
              <a:gd name="connsiteY0-2" fmla="*/ 0 h 605874"/>
              <a:gd name="connsiteX1-3" fmla="*/ 5998866 w 5998866"/>
              <a:gd name="connsiteY1-4" fmla="*/ 0 h 605874"/>
              <a:gd name="connsiteX2-5" fmla="*/ 5878286 w 5998866"/>
              <a:gd name="connsiteY2-6" fmla="*/ 585777 h 605874"/>
              <a:gd name="connsiteX3-7" fmla="*/ 0 w 5998866"/>
              <a:gd name="connsiteY3-8" fmla="*/ 605874 h 605874"/>
              <a:gd name="connsiteX4-9" fmla="*/ 0 w 5998866"/>
              <a:gd name="connsiteY4-10" fmla="*/ 0 h 6058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998866" h="605874">
                <a:moveTo>
                  <a:pt x="0" y="0"/>
                </a:moveTo>
                <a:lnTo>
                  <a:pt x="5998866" y="0"/>
                </a:lnTo>
                <a:lnTo>
                  <a:pt x="5878286" y="585777"/>
                </a:lnTo>
                <a:lnTo>
                  <a:pt x="0" y="605874"/>
                </a:lnTo>
                <a:lnTo>
                  <a:pt x="0" y="0"/>
                </a:lnTo>
                <a:close/>
              </a:path>
            </a:pathLst>
          </a:cu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19">
            <a:extLst>
              <a:ext uri="{FF2B5EF4-FFF2-40B4-BE49-F238E27FC236}">
                <a16:creationId xmlns:a16="http://schemas.microsoft.com/office/drawing/2014/main" id="{3F357DDB-A5F5-B111-F403-F1A555C43C2C}"/>
              </a:ext>
            </a:extLst>
          </p:cNvPr>
          <p:cNvSpPr/>
          <p:nvPr/>
        </p:nvSpPr>
        <p:spPr>
          <a:xfrm>
            <a:off x="902302" y="3529123"/>
            <a:ext cx="1865908" cy="8443801"/>
          </a:xfrm>
          <a:custGeom>
            <a:avLst/>
            <a:gdLst>
              <a:gd name="connsiteX0" fmla="*/ 0 w 5998866"/>
              <a:gd name="connsiteY0" fmla="*/ 0 h 605874"/>
              <a:gd name="connsiteX1" fmla="*/ 5998866 w 5998866"/>
              <a:gd name="connsiteY1" fmla="*/ 0 h 605874"/>
              <a:gd name="connsiteX2" fmla="*/ 5998866 w 5998866"/>
              <a:gd name="connsiteY2" fmla="*/ 605874 h 605874"/>
              <a:gd name="connsiteX3" fmla="*/ 0 w 5998866"/>
              <a:gd name="connsiteY3" fmla="*/ 605874 h 605874"/>
              <a:gd name="connsiteX4" fmla="*/ 0 w 5998866"/>
              <a:gd name="connsiteY4" fmla="*/ 0 h 605874"/>
              <a:gd name="connsiteX0-1" fmla="*/ 0 w 5998866"/>
              <a:gd name="connsiteY0-2" fmla="*/ 0 h 605874"/>
              <a:gd name="connsiteX1-3" fmla="*/ 5998866 w 5998866"/>
              <a:gd name="connsiteY1-4" fmla="*/ 0 h 605874"/>
              <a:gd name="connsiteX2-5" fmla="*/ 5878286 w 5998866"/>
              <a:gd name="connsiteY2-6" fmla="*/ 585777 h 605874"/>
              <a:gd name="connsiteX3-7" fmla="*/ 0 w 5998866"/>
              <a:gd name="connsiteY3-8" fmla="*/ 605874 h 605874"/>
              <a:gd name="connsiteX4-9" fmla="*/ 0 w 5998866"/>
              <a:gd name="connsiteY4-10" fmla="*/ 0 h 6058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998866" h="605874">
                <a:moveTo>
                  <a:pt x="0" y="0"/>
                </a:moveTo>
                <a:lnTo>
                  <a:pt x="5998866" y="0"/>
                </a:lnTo>
                <a:lnTo>
                  <a:pt x="5878286" y="585777"/>
                </a:lnTo>
                <a:lnTo>
                  <a:pt x="0" y="605874"/>
                </a:lnTo>
                <a:lnTo>
                  <a:pt x="0" y="0"/>
                </a:lnTo>
                <a:close/>
              </a:path>
            </a:pathLst>
          </a:cu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Title 1">
            <a:extLst>
              <a:ext uri="{FF2B5EF4-FFF2-40B4-BE49-F238E27FC236}">
                <a16:creationId xmlns:a16="http://schemas.microsoft.com/office/drawing/2014/main" id="{E4A023A4-1EAF-1E69-FA82-55E9D077E0A6}"/>
              </a:ext>
            </a:extLst>
          </p:cNvPr>
          <p:cNvSpPr>
            <a:spLocks noGrp="1"/>
          </p:cNvSpPr>
          <p:nvPr>
            <p:ph type="title"/>
          </p:nvPr>
        </p:nvSpPr>
        <p:spPr/>
        <p:txBody>
          <a:bodyPr>
            <a:normAutofit/>
          </a:bodyPr>
          <a:lstStyle/>
          <a:p>
            <a:r>
              <a:rPr lang="en-US" u="sng" dirty="0"/>
              <a:t>2022</a:t>
            </a:r>
            <a:r>
              <a:rPr lang="en-US" dirty="0"/>
              <a:t> CPT Long Standing Bundling Language </a:t>
            </a:r>
          </a:p>
        </p:txBody>
      </p:sp>
      <p:sp>
        <p:nvSpPr>
          <p:cNvPr id="4" name="TextBox 3">
            <a:extLst>
              <a:ext uri="{FF2B5EF4-FFF2-40B4-BE49-F238E27FC236}">
                <a16:creationId xmlns:a16="http://schemas.microsoft.com/office/drawing/2014/main" id="{D5AEAF0F-BCC8-5D4F-7916-00014A027D80}"/>
              </a:ext>
            </a:extLst>
          </p:cNvPr>
          <p:cNvSpPr txBox="1"/>
          <p:nvPr/>
        </p:nvSpPr>
        <p:spPr>
          <a:xfrm>
            <a:off x="1750645" y="4057704"/>
            <a:ext cx="20448908" cy="7386638"/>
          </a:xfrm>
          <a:prstGeom prst="rect">
            <a:avLst/>
          </a:prstGeom>
          <a:solidFill>
            <a:schemeClr val="accent6"/>
          </a:solidFill>
          <a:ln w="57150">
            <a:solidFill>
              <a:schemeClr val="accent5"/>
            </a:solidFill>
          </a:ln>
          <a:effectLst>
            <a:outerShdw blurRad="50800" dist="38100" dir="2700000" algn="tl" rotWithShape="0">
              <a:prstClr val="black">
                <a:alpha val="40000"/>
              </a:prstClr>
            </a:outerShdw>
          </a:effectLst>
        </p:spPr>
        <p:txBody>
          <a:bodyPr wrap="square" lIns="914400" tIns="731520" rIns="914400" bIns="914400" rtlCol="0" anchor="t">
            <a:spAutoFit/>
          </a:bodyPr>
          <a:lstStyle/>
          <a:p>
            <a:r>
              <a:rPr lang="en-US" sz="4300" i="1" dirty="0">
                <a:solidFill>
                  <a:schemeClr val="tx1">
                    <a:lumMod val="75000"/>
                  </a:schemeClr>
                </a:solidFill>
                <a:latin typeface="Century Gothic"/>
                <a:ea typeface="MS PGothic"/>
              </a:rPr>
              <a:t>When “</a:t>
            </a:r>
            <a:r>
              <a:rPr lang="en-US" sz="4300" i="1" u="sng" dirty="0">
                <a:solidFill>
                  <a:schemeClr val="tx1">
                    <a:lumMod val="75000"/>
                  </a:schemeClr>
                </a:solidFill>
                <a:latin typeface="Century Gothic"/>
                <a:ea typeface="MS PGothic"/>
              </a:rPr>
              <a:t>observation</a:t>
            </a:r>
            <a:r>
              <a:rPr lang="en-US" sz="4300" i="1" dirty="0">
                <a:solidFill>
                  <a:schemeClr val="tx1">
                    <a:lumMod val="75000"/>
                  </a:schemeClr>
                </a:solidFill>
                <a:latin typeface="Century Gothic"/>
                <a:ea typeface="MS PGothic"/>
              </a:rPr>
              <a:t> status” </a:t>
            </a:r>
            <a:r>
              <a:rPr lang="en-US" sz="4300" i="1" u="sng" dirty="0">
                <a:solidFill>
                  <a:schemeClr val="tx1">
                    <a:lumMod val="75000"/>
                  </a:schemeClr>
                </a:solidFill>
                <a:latin typeface="Century Gothic"/>
                <a:ea typeface="MS PGothic"/>
              </a:rPr>
              <a:t>is initiated in the course of an encounter in another site of service (e.g., hospital </a:t>
            </a:r>
            <a:r>
              <a:rPr lang="en-US" sz="4300" b="1" i="1" u="sng" dirty="0">
                <a:solidFill>
                  <a:schemeClr val="tx1">
                    <a:lumMod val="75000"/>
                  </a:schemeClr>
                </a:solidFill>
                <a:latin typeface="Century Gothic"/>
                <a:ea typeface="MS PGothic"/>
              </a:rPr>
              <a:t>emergency department</a:t>
            </a:r>
            <a:r>
              <a:rPr lang="en-US" sz="4300" b="1" i="1" dirty="0">
                <a:solidFill>
                  <a:schemeClr val="tx1">
                    <a:lumMod val="75000"/>
                  </a:schemeClr>
                </a:solidFill>
                <a:latin typeface="Century Gothic"/>
                <a:ea typeface="MS PGothic"/>
              </a:rPr>
              <a:t>,</a:t>
            </a:r>
            <a:r>
              <a:rPr lang="en-US" sz="4300" i="1" dirty="0">
                <a:solidFill>
                  <a:schemeClr val="tx1">
                    <a:lumMod val="75000"/>
                  </a:schemeClr>
                </a:solidFill>
                <a:latin typeface="Century Gothic"/>
                <a:ea typeface="MS PGothic"/>
              </a:rPr>
              <a:t> office, nursing facility) </a:t>
            </a:r>
            <a:r>
              <a:rPr lang="en-US" sz="4300" i="1" u="sng" dirty="0">
                <a:solidFill>
                  <a:schemeClr val="tx1">
                    <a:lumMod val="75000"/>
                  </a:schemeClr>
                </a:solidFill>
                <a:latin typeface="Century Gothic"/>
                <a:ea typeface="MS PGothic"/>
              </a:rPr>
              <a:t>all evaluation and management services</a:t>
            </a:r>
            <a:r>
              <a:rPr lang="en-US" sz="4300" i="1" dirty="0">
                <a:solidFill>
                  <a:schemeClr val="tx1">
                    <a:lumMod val="75000"/>
                  </a:schemeClr>
                </a:solidFill>
                <a:latin typeface="Century Gothic"/>
                <a:ea typeface="MS PGothic"/>
              </a:rPr>
              <a:t> provided by the supervising  physician </a:t>
            </a:r>
            <a:r>
              <a:rPr lang="en-US" sz="4300" i="1" u="sng" dirty="0">
                <a:solidFill>
                  <a:schemeClr val="tx1">
                    <a:lumMod val="75000"/>
                  </a:schemeClr>
                </a:solidFill>
                <a:latin typeface="Century Gothic"/>
                <a:ea typeface="MS PGothic"/>
              </a:rPr>
              <a:t>are considered part of the initial observation care </a:t>
            </a:r>
            <a:r>
              <a:rPr lang="en-US" sz="4300" i="1" dirty="0">
                <a:solidFill>
                  <a:schemeClr val="tx1">
                    <a:lumMod val="75000"/>
                  </a:schemeClr>
                </a:solidFill>
                <a:latin typeface="Century Gothic"/>
                <a:ea typeface="MS PGothic"/>
              </a:rPr>
              <a:t>when performed on the same date. The observation care level of service should include the services related to initiating observation status.</a:t>
            </a:r>
          </a:p>
          <a:p>
            <a:pPr algn="r" defTabSz="1828800" fontAlgn="auto">
              <a:spcBef>
                <a:spcPts val="0"/>
              </a:spcBef>
              <a:spcAft>
                <a:spcPts val="0"/>
              </a:spcAft>
              <a:defRPr/>
            </a:pPr>
            <a:endParaRPr lang="en-US" sz="4300" i="1" dirty="0">
              <a:solidFill>
                <a:schemeClr val="tx1">
                  <a:lumMod val="75000"/>
                </a:schemeClr>
              </a:solidFill>
              <a:latin typeface="Century Gothic" panose="020B0502020202020204" pitchFamily="34" charset="0"/>
            </a:endParaRPr>
          </a:p>
          <a:p>
            <a:pPr marL="0" indent="0" algn="r">
              <a:buNone/>
            </a:pPr>
            <a:r>
              <a:rPr lang="en-US" sz="2800" b="1" dirty="0">
                <a:solidFill>
                  <a:schemeClr val="tx1">
                    <a:lumMod val="75000"/>
                  </a:schemeClr>
                </a:solidFill>
                <a:latin typeface="Century Gothic"/>
                <a:ea typeface="MS PGothic"/>
              </a:rPr>
              <a:t>2022 CPT Professional Edition page 22</a:t>
            </a:r>
          </a:p>
        </p:txBody>
      </p:sp>
      <p:sp>
        <p:nvSpPr>
          <p:cNvPr id="6" name="TextBox 5">
            <a:extLst>
              <a:ext uri="{FF2B5EF4-FFF2-40B4-BE49-F238E27FC236}">
                <a16:creationId xmlns:a16="http://schemas.microsoft.com/office/drawing/2014/main" id="{C670A32A-00D6-6FB4-00FB-DD3EF57BC8F2}"/>
              </a:ext>
            </a:extLst>
          </p:cNvPr>
          <p:cNvSpPr txBox="1"/>
          <p:nvPr/>
        </p:nvSpPr>
        <p:spPr>
          <a:xfrm>
            <a:off x="1973801" y="4566832"/>
            <a:ext cx="719898" cy="1446550"/>
          </a:xfrm>
          <a:prstGeom prst="rect">
            <a:avLst/>
          </a:prstGeom>
          <a:noFill/>
        </p:spPr>
        <p:txBody>
          <a:bodyPr wrap="square" rtlCol="0">
            <a:spAutoFit/>
          </a:bodyPr>
          <a:lstStyle/>
          <a:p>
            <a:r>
              <a:rPr lang="en-US" sz="8800" b="1" dirty="0">
                <a:solidFill>
                  <a:schemeClr val="tx1">
                    <a:lumMod val="75000"/>
                  </a:schemeClr>
                </a:solidFill>
                <a:latin typeface="Agency FB" panose="020B0503020202020204" pitchFamily="34" charset="77"/>
              </a:rPr>
              <a:t>“</a:t>
            </a:r>
          </a:p>
        </p:txBody>
      </p:sp>
      <p:sp>
        <p:nvSpPr>
          <p:cNvPr id="7" name="TextBox 6">
            <a:extLst>
              <a:ext uri="{FF2B5EF4-FFF2-40B4-BE49-F238E27FC236}">
                <a16:creationId xmlns:a16="http://schemas.microsoft.com/office/drawing/2014/main" id="{87FEE9FA-EE6C-E1FB-C0CB-6A23970476C0}"/>
              </a:ext>
            </a:extLst>
          </p:cNvPr>
          <p:cNvSpPr txBox="1"/>
          <p:nvPr/>
        </p:nvSpPr>
        <p:spPr>
          <a:xfrm>
            <a:off x="4348120" y="8585646"/>
            <a:ext cx="719898" cy="1446550"/>
          </a:xfrm>
          <a:prstGeom prst="rect">
            <a:avLst/>
          </a:prstGeom>
          <a:noFill/>
        </p:spPr>
        <p:txBody>
          <a:bodyPr wrap="square" rtlCol="0">
            <a:spAutoFit/>
          </a:bodyPr>
          <a:lstStyle/>
          <a:p>
            <a:r>
              <a:rPr lang="en-US" sz="8800" b="1" dirty="0">
                <a:solidFill>
                  <a:schemeClr val="tx1">
                    <a:lumMod val="75000"/>
                  </a:schemeClr>
                </a:solidFill>
                <a:latin typeface="Agency FB" panose="020B0503020202020204" pitchFamily="34" charset="77"/>
              </a:rPr>
              <a:t>“</a:t>
            </a:r>
          </a:p>
        </p:txBody>
      </p:sp>
    </p:spTree>
    <p:extLst>
      <p:ext uri="{BB962C8B-B14F-4D97-AF65-F5344CB8AC3E}">
        <p14:creationId xmlns:p14="http://schemas.microsoft.com/office/powerpoint/2010/main" val="429805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RVU Values 2023: Observation Services</a:t>
            </a:r>
          </a:p>
        </p:txBody>
      </p:sp>
      <p:sp>
        <p:nvSpPr>
          <p:cNvPr id="2" name="TextBox 1"/>
          <p:cNvSpPr txBox="1"/>
          <p:nvPr/>
        </p:nvSpPr>
        <p:spPr>
          <a:xfrm>
            <a:off x="10224109" y="2680208"/>
            <a:ext cx="258404" cy="369332"/>
          </a:xfrm>
          <a:prstGeom prst="rect">
            <a:avLst/>
          </a:prstGeom>
          <a:noFill/>
        </p:spPr>
        <p:txBody>
          <a:bodyPr wrap="none" rtlCol="0">
            <a:spAutoFit/>
          </a:bodyPr>
          <a:lstStyle/>
          <a:p>
            <a:pPr marL="0" marR="0" lvl="0" indent="0" algn="l" defTabSz="108844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D4F53"/>
                </a:solidFill>
                <a:effectLst/>
                <a:uLnTx/>
                <a:uFillTx/>
                <a:latin typeface="Lucida Grande" charset="0"/>
                <a:ea typeface="MS PGothic" charset="0"/>
              </a:rPr>
              <a:t> </a:t>
            </a:r>
          </a:p>
        </p:txBody>
      </p:sp>
      <p:graphicFrame>
        <p:nvGraphicFramePr>
          <p:cNvPr id="7" name="Table 6"/>
          <p:cNvGraphicFramePr>
            <a:graphicFrameLocks noGrp="1"/>
          </p:cNvGraphicFramePr>
          <p:nvPr>
            <p:extLst>
              <p:ext uri="{D42A27DB-BD31-4B8C-83A1-F6EECF244321}">
                <p14:modId xmlns:p14="http://schemas.microsoft.com/office/powerpoint/2010/main" val="3384814372"/>
              </p:ext>
            </p:extLst>
          </p:nvPr>
        </p:nvGraphicFramePr>
        <p:xfrm>
          <a:off x="5595384" y="4474992"/>
          <a:ext cx="13196407" cy="7762332"/>
        </p:xfrm>
        <a:graphic>
          <a:graphicData uri="http://schemas.openxmlformats.org/drawingml/2006/table">
            <a:tbl>
              <a:tblPr firstRow="1" bandRow="1">
                <a:tableStyleId>{69012ECD-51FC-41F1-AA8D-1B2483CD663E}</a:tableStyleId>
              </a:tblPr>
              <a:tblGrid>
                <a:gridCol w="6279673">
                  <a:extLst>
                    <a:ext uri="{9D8B030D-6E8A-4147-A177-3AD203B41FA5}">
                      <a16:colId xmlns:a16="http://schemas.microsoft.com/office/drawing/2014/main" val="2975416966"/>
                    </a:ext>
                  </a:extLst>
                </a:gridCol>
                <a:gridCol w="6916734">
                  <a:extLst>
                    <a:ext uri="{9D8B030D-6E8A-4147-A177-3AD203B41FA5}">
                      <a16:colId xmlns:a16="http://schemas.microsoft.com/office/drawing/2014/main" val="3402868974"/>
                    </a:ext>
                  </a:extLst>
                </a:gridCol>
              </a:tblGrid>
              <a:tr h="182889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600" u="none" strike="noStrike" cap="none" normalizeH="0" baseline="0" dirty="0">
                          <a:ln>
                            <a:noFill/>
                          </a:ln>
                          <a:effectLst/>
                          <a:latin typeface="Century Gothic" panose="020B0502020202020204" pitchFamily="34" charset="0"/>
                        </a:rPr>
                        <a:t>Observation</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600" u="none" strike="noStrike" cap="none" normalizeH="0" baseline="0" dirty="0">
                          <a:ln>
                            <a:noFill/>
                          </a:ln>
                          <a:effectLst/>
                          <a:latin typeface="Century Gothic" panose="020B0502020202020204" pitchFamily="34" charset="0"/>
                        </a:rPr>
                        <a:t>CPT Code</a:t>
                      </a:r>
                      <a:endParaRPr kumimoji="0" lang="en-US" sz="3600" b="0" i="0" u="none" strike="noStrike" cap="none" normalizeH="0" baseline="0" dirty="0">
                        <a:ln>
                          <a:noFill/>
                        </a:ln>
                        <a:solidFill>
                          <a:schemeClr val="bg1"/>
                        </a:solidFill>
                        <a:effectLst/>
                        <a:latin typeface="Century Gothic" panose="020B0502020202020204" pitchFamily="34" charset="0"/>
                        <a:cs typeface="Century Gothic"/>
                      </a:endParaRPr>
                    </a:p>
                  </a:txBody>
                  <a:tcPr marL="225523" marR="225523" marT="91486" marB="9148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600" b="1" u="none" strike="noStrike" cap="none" normalizeH="0" baseline="0" dirty="0">
                          <a:ln>
                            <a:noFill/>
                          </a:ln>
                          <a:solidFill>
                            <a:schemeClr val="bg1"/>
                          </a:solidFill>
                          <a:effectLst/>
                          <a:latin typeface="Century Gothic" panose="020B0502020202020204" pitchFamily="34" charset="0"/>
                        </a:rPr>
                        <a:t>2023 Total RVU</a:t>
                      </a:r>
                      <a:endParaRPr kumimoji="0" lang="en-US" sz="3600" b="1" i="0" u="none" strike="noStrike" cap="none" normalizeH="0" baseline="0" dirty="0">
                        <a:ln>
                          <a:noFill/>
                        </a:ln>
                        <a:solidFill>
                          <a:schemeClr val="bg1"/>
                        </a:solidFill>
                        <a:effectLst/>
                        <a:latin typeface="Century Gothic" panose="020B0502020202020204" pitchFamily="34" charset="0"/>
                        <a:cs typeface="Century Gothic"/>
                      </a:endParaRPr>
                    </a:p>
                  </a:txBody>
                  <a:tcPr marL="225523" marR="225523" marT="91486" marB="91486"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490790320"/>
                  </a:ext>
                </a:extLst>
              </a:tr>
              <a:tr h="741680">
                <a:tc gridSpan="2">
                  <a:txBody>
                    <a:bodyPr/>
                    <a:lstStyle/>
                    <a:p>
                      <a:pPr algn="ctr"/>
                      <a:r>
                        <a:rPr lang="en-US" sz="3600" dirty="0">
                          <a:solidFill>
                            <a:schemeClr val="tx1">
                              <a:lumMod val="75000"/>
                            </a:schemeClr>
                          </a:solidFill>
                          <a:latin typeface="Century Gothic" panose="020B0502020202020204" pitchFamily="34" charset="0"/>
                          <a:cs typeface="Century Gothic"/>
                        </a:rPr>
                        <a:t>Same-Day</a:t>
                      </a: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3EAF1"/>
                    </a:solidFill>
                  </a:tcPr>
                </a:tc>
                <a:tc hMerge="1">
                  <a:txBody>
                    <a:bodyPr/>
                    <a:lstStyle/>
                    <a:p>
                      <a:pPr algn="ctr"/>
                      <a:endParaRPr lang="en-US" sz="3800"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3EAF1"/>
                    </a:solidFill>
                  </a:tcPr>
                </a:tc>
                <a:extLst>
                  <a:ext uri="{0D108BD9-81ED-4DB2-BD59-A6C34878D82A}">
                    <a16:rowId xmlns:a16="http://schemas.microsoft.com/office/drawing/2014/main" val="3853066255"/>
                  </a:ext>
                </a:extLst>
              </a:tr>
              <a:tr h="741680">
                <a:tc>
                  <a:txBody>
                    <a:bodyPr/>
                    <a:lstStyle/>
                    <a:p>
                      <a:pPr algn="ctr"/>
                      <a:r>
                        <a:rPr lang="en-US" sz="3600" dirty="0">
                          <a:solidFill>
                            <a:schemeClr val="tx1">
                              <a:lumMod val="75000"/>
                            </a:schemeClr>
                          </a:solidFill>
                          <a:latin typeface="Century Gothic" panose="020B0502020202020204" pitchFamily="34" charset="0"/>
                        </a:rPr>
                        <a:t>99234</a:t>
                      </a:r>
                      <a:endParaRPr lang="en-US" sz="3600"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3600" dirty="0">
                          <a:solidFill>
                            <a:schemeClr val="tx1">
                              <a:lumMod val="75000"/>
                            </a:schemeClr>
                          </a:solidFill>
                          <a:latin typeface="Century Gothic" panose="020B0502020202020204" pitchFamily="34" charset="0"/>
                        </a:rPr>
                        <a:t>2.92</a:t>
                      </a:r>
                      <a:endParaRPr lang="en-US" sz="3600"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92065782"/>
                  </a:ext>
                </a:extLst>
              </a:tr>
              <a:tr h="741680">
                <a:tc>
                  <a:txBody>
                    <a:bodyPr/>
                    <a:lstStyle/>
                    <a:p>
                      <a:pPr algn="ctr"/>
                      <a:r>
                        <a:rPr lang="en-US" sz="3600" dirty="0">
                          <a:solidFill>
                            <a:schemeClr val="tx1">
                              <a:lumMod val="75000"/>
                            </a:schemeClr>
                          </a:solidFill>
                          <a:latin typeface="Century Gothic" panose="020B0502020202020204" pitchFamily="34" charset="0"/>
                        </a:rPr>
                        <a:t>99235</a:t>
                      </a:r>
                      <a:endParaRPr lang="en-US" sz="3600"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3600" dirty="0">
                          <a:solidFill>
                            <a:schemeClr val="tx1">
                              <a:lumMod val="75000"/>
                            </a:schemeClr>
                          </a:solidFill>
                          <a:latin typeface="Century Gothic" panose="020B0502020202020204" pitchFamily="34" charset="0"/>
                        </a:rPr>
                        <a:t>4.71</a:t>
                      </a:r>
                      <a:endParaRPr lang="en-US" sz="3600"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29426897"/>
                  </a:ext>
                </a:extLst>
              </a:tr>
              <a:tr h="741680">
                <a:tc>
                  <a:txBody>
                    <a:bodyPr/>
                    <a:lstStyle/>
                    <a:p>
                      <a:pPr algn="ctr"/>
                      <a:r>
                        <a:rPr lang="en-US" sz="3600" dirty="0">
                          <a:solidFill>
                            <a:schemeClr val="tx1">
                              <a:lumMod val="75000"/>
                            </a:schemeClr>
                          </a:solidFill>
                          <a:latin typeface="Century Gothic" panose="020B0502020202020204" pitchFamily="34" charset="0"/>
                        </a:rPr>
                        <a:t>99236</a:t>
                      </a:r>
                      <a:endParaRPr lang="en-US" sz="3600" b="1"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3600" b="0" dirty="0">
                          <a:solidFill>
                            <a:schemeClr val="tx1">
                              <a:lumMod val="75000"/>
                            </a:schemeClr>
                          </a:solidFill>
                          <a:latin typeface="Century Gothic" panose="020B0502020202020204" pitchFamily="34" charset="0"/>
                        </a:rPr>
                        <a:t>6.18</a:t>
                      </a:r>
                      <a:endParaRPr lang="en-US" sz="3600" b="0"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51908209"/>
                  </a:ext>
                </a:extLst>
              </a:tr>
              <a:tr h="741680">
                <a:tc>
                  <a:txBody>
                    <a:bodyPr/>
                    <a:lstStyle/>
                    <a:p>
                      <a:pPr algn="ctr"/>
                      <a:r>
                        <a:rPr lang="en-US" sz="3600" dirty="0">
                          <a:solidFill>
                            <a:schemeClr val="tx1">
                              <a:lumMod val="75000"/>
                            </a:schemeClr>
                          </a:solidFill>
                          <a:latin typeface="Century Gothic" panose="020B0502020202020204" pitchFamily="34" charset="0"/>
                        </a:rPr>
                        <a:t>99285</a:t>
                      </a:r>
                      <a:endParaRPr lang="en-US" sz="3600"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tc>
                  <a:txBody>
                    <a:bodyPr/>
                    <a:lstStyle/>
                    <a:p>
                      <a:pPr algn="ctr"/>
                      <a:r>
                        <a:rPr lang="en-US" sz="3600" dirty="0">
                          <a:solidFill>
                            <a:schemeClr val="tx1">
                              <a:lumMod val="75000"/>
                            </a:schemeClr>
                          </a:solidFill>
                          <a:latin typeface="Century Gothic" panose="020B0502020202020204" pitchFamily="34" charset="0"/>
                        </a:rPr>
                        <a:t>5.21</a:t>
                      </a:r>
                      <a:endParaRPr lang="en-US" sz="3600"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3"/>
                    </a:solidFill>
                  </a:tcPr>
                </a:tc>
                <a:extLst>
                  <a:ext uri="{0D108BD9-81ED-4DB2-BD59-A6C34878D82A}">
                    <a16:rowId xmlns:a16="http://schemas.microsoft.com/office/drawing/2014/main" val="402996655"/>
                  </a:ext>
                </a:extLst>
              </a:tr>
              <a:tr h="741680">
                <a:tc gridSpan="2">
                  <a:txBody>
                    <a:bodyPr/>
                    <a:lstStyle/>
                    <a:p>
                      <a:pPr algn="ctr"/>
                      <a:r>
                        <a:rPr lang="en-US" sz="3600" dirty="0">
                          <a:solidFill>
                            <a:schemeClr val="tx1">
                              <a:lumMod val="75000"/>
                            </a:schemeClr>
                          </a:solidFill>
                          <a:latin typeface="Century Gothic" panose="020B0502020202020204" pitchFamily="34" charset="0"/>
                          <a:cs typeface="Century Gothic"/>
                        </a:rPr>
                        <a:t>Multi-Day</a:t>
                      </a: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3EAF1"/>
                    </a:solidFill>
                  </a:tcPr>
                </a:tc>
                <a:tc hMerge="1">
                  <a:txBody>
                    <a:bodyPr/>
                    <a:lstStyle/>
                    <a:p>
                      <a:pPr algn="ctr"/>
                      <a:endParaRPr lang="en-US" sz="3800" b="0"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3EAF1"/>
                    </a:solidFill>
                  </a:tcPr>
                </a:tc>
                <a:extLst>
                  <a:ext uri="{0D108BD9-81ED-4DB2-BD59-A6C34878D82A}">
                    <a16:rowId xmlns:a16="http://schemas.microsoft.com/office/drawing/2014/main" val="2914666922"/>
                  </a:ext>
                </a:extLst>
              </a:tr>
              <a:tr h="741680">
                <a:tc>
                  <a:txBody>
                    <a:bodyPr/>
                    <a:lstStyle/>
                    <a:p>
                      <a:pPr algn="ctr"/>
                      <a:r>
                        <a:rPr lang="en-US" sz="3600" dirty="0">
                          <a:solidFill>
                            <a:schemeClr val="tx1">
                              <a:lumMod val="75000"/>
                            </a:schemeClr>
                          </a:solidFill>
                          <a:latin typeface="Century Gothic" panose="020B0502020202020204" pitchFamily="34" charset="0"/>
                        </a:rPr>
                        <a:t>99222+99238</a:t>
                      </a:r>
                      <a:endParaRPr lang="en-US" sz="3600"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3600" b="0" dirty="0">
                          <a:solidFill>
                            <a:schemeClr val="tx1">
                              <a:lumMod val="75000"/>
                            </a:schemeClr>
                          </a:solidFill>
                          <a:latin typeface="Century Gothic" panose="020B0502020202020204" pitchFamily="34" charset="0"/>
                        </a:rPr>
                        <a:t>6.24</a:t>
                      </a:r>
                      <a:endParaRPr lang="en-US" sz="3600" b="0" dirty="0">
                        <a:solidFill>
                          <a:schemeClr val="tx1">
                            <a:lumMod val="75000"/>
                          </a:schemeClr>
                        </a:solidFill>
                        <a:latin typeface="Century Gothic" panose="020B0502020202020204" pitchFamily="34" charset="0"/>
                        <a:cs typeface="Century Gothic"/>
                      </a:endParaRPr>
                    </a:p>
                  </a:txBody>
                  <a:tcPr marL="225523" marR="225523" marT="91466" marB="91466">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32320444"/>
                  </a:ext>
                </a:extLst>
              </a:tr>
              <a:tr h="741680">
                <a:tc>
                  <a:txBody>
                    <a:bodyPr/>
                    <a:lstStyle/>
                    <a:p>
                      <a:pPr algn="ctr"/>
                      <a:r>
                        <a:rPr lang="en-US" sz="3600" dirty="0">
                          <a:solidFill>
                            <a:schemeClr val="tx1">
                              <a:lumMod val="75000"/>
                            </a:schemeClr>
                          </a:solidFill>
                          <a:latin typeface="Century Gothic" panose="020B0502020202020204" pitchFamily="34" charset="0"/>
                        </a:rPr>
                        <a:t>99223+99238</a:t>
                      </a:r>
                    </a:p>
                  </a:txBody>
                  <a:tcPr marL="105471" marR="105471" marT="91466" marB="9146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3600" b="0" dirty="0">
                          <a:solidFill>
                            <a:schemeClr val="tx1">
                              <a:lumMod val="75000"/>
                            </a:schemeClr>
                          </a:solidFill>
                          <a:latin typeface="Century Gothic" panose="020B0502020202020204" pitchFamily="34" charset="0"/>
                        </a:rPr>
                        <a:t>7.52</a:t>
                      </a:r>
                    </a:p>
                  </a:txBody>
                  <a:tcPr marL="105471" marR="105471" marT="91466" marB="91466"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4216948"/>
                  </a:ext>
                </a:extLst>
              </a:tr>
            </a:tbl>
          </a:graphicData>
        </a:graphic>
      </p:graphicFrame>
      <p:sp>
        <p:nvSpPr>
          <p:cNvPr id="9" name="TextBox 8"/>
          <p:cNvSpPr txBox="1"/>
          <p:nvPr/>
        </p:nvSpPr>
        <p:spPr>
          <a:xfrm>
            <a:off x="7796390" y="3355852"/>
            <a:ext cx="8794395" cy="754053"/>
          </a:xfrm>
          <a:prstGeom prst="rect">
            <a:avLst/>
          </a:prstGeom>
          <a:noFill/>
        </p:spPr>
        <p:txBody>
          <a:bodyPr wrap="none" rtlCol="0">
            <a:spAutoFit/>
          </a:bodyPr>
          <a:lstStyle/>
          <a:p>
            <a:pPr algn="ctr"/>
            <a:r>
              <a:rPr lang="en-US" sz="4300" b="1" u="sng" dirty="0">
                <a:latin typeface="Century Gothic" panose="020B0502020202020204" pitchFamily="34" charset="0"/>
              </a:rPr>
              <a:t>2023 RVUs Observation Services </a:t>
            </a:r>
          </a:p>
        </p:txBody>
      </p:sp>
    </p:spTree>
    <p:extLst>
      <p:ext uri="{BB962C8B-B14F-4D97-AF65-F5344CB8AC3E}">
        <p14:creationId xmlns:p14="http://schemas.microsoft.com/office/powerpoint/2010/main" val="351384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28">
            <a:extLst>
              <a:ext uri="{FF2B5EF4-FFF2-40B4-BE49-F238E27FC236}">
                <a16:creationId xmlns:a16="http://schemas.microsoft.com/office/drawing/2014/main" id="{416B4261-61BB-98DD-3F83-56D712035629}"/>
              </a:ext>
            </a:extLst>
          </p:cNvPr>
          <p:cNvSpPr/>
          <p:nvPr/>
        </p:nvSpPr>
        <p:spPr>
          <a:xfrm rot="21420000">
            <a:off x="13516457" y="3883210"/>
            <a:ext cx="10599273" cy="6646766"/>
          </a:xfrm>
          <a:prstGeom prst="roundRect">
            <a:avLst>
              <a:gd name="adj" fmla="val 2210"/>
            </a:avLst>
          </a:prstGeom>
          <a:solidFill>
            <a:schemeClr val="accent5"/>
          </a:solidFill>
          <a:ln>
            <a:noFill/>
          </a:ln>
          <a:effectLst>
            <a:outerShdw blurRad="50800" dist="38100" dir="2700000" algn="tl" rotWithShape="0">
              <a:srgbClr val="08728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40080" tIns="457200" rIns="731520" bIns="731520" rtlCol="0" anchor="ctr"/>
          <a:lstStyle/>
          <a:p>
            <a:pPr algn="ctr"/>
            <a:endParaRPr lang="en-US" sz="4200" i="1" dirty="0">
              <a:solidFill>
                <a:schemeClr val="tx1"/>
              </a:solidFill>
              <a:latin typeface="Century Gothic" panose="020B0502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496181" y="3486577"/>
            <a:ext cx="13131457" cy="5124023"/>
          </a:xfrm>
          <a:prstGeom prst="rect">
            <a:avLst/>
          </a:prstGeom>
        </p:spPr>
      </p:pic>
      <p:sp>
        <p:nvSpPr>
          <p:cNvPr id="5" name="Title 4"/>
          <p:cNvSpPr>
            <a:spLocks noGrp="1"/>
          </p:cNvSpPr>
          <p:nvPr>
            <p:ph type="title"/>
          </p:nvPr>
        </p:nvSpPr>
        <p:spPr/>
        <p:txBody>
          <a:bodyPr/>
          <a:lstStyle/>
          <a:p>
            <a:r>
              <a:rPr lang="en-US" dirty="0"/>
              <a:t>Advocacy From Multiple Sources</a:t>
            </a:r>
          </a:p>
        </p:txBody>
      </p:sp>
      <p:sp>
        <p:nvSpPr>
          <p:cNvPr id="2" name="TextBox 1"/>
          <p:cNvSpPr txBox="1"/>
          <p:nvPr/>
        </p:nvSpPr>
        <p:spPr>
          <a:xfrm>
            <a:off x="829040" y="8831641"/>
            <a:ext cx="11250247" cy="830997"/>
          </a:xfrm>
          <a:prstGeom prst="rect">
            <a:avLst/>
          </a:prstGeom>
          <a:noFill/>
        </p:spPr>
        <p:txBody>
          <a:bodyPr wrap="square" rtlCol="0">
            <a:spAutoFit/>
          </a:bodyPr>
          <a:lstStyle/>
          <a:p>
            <a:r>
              <a:rPr lang="en-US" sz="2400" dirty="0">
                <a:latin typeface="Century Gothic" panose="020B0502020202020204" pitchFamily="34" charset="0"/>
              </a:rPr>
              <a:t>Monte Carlo simulation to demonstrate financial non viability of the single provider/service billing model.</a:t>
            </a:r>
          </a:p>
        </p:txBody>
      </p:sp>
      <p:grpSp>
        <p:nvGrpSpPr>
          <p:cNvPr id="10" name="Group 9">
            <a:extLst>
              <a:ext uri="{FF2B5EF4-FFF2-40B4-BE49-F238E27FC236}">
                <a16:creationId xmlns:a16="http://schemas.microsoft.com/office/drawing/2014/main" id="{D2661257-8C26-202B-AC11-11D85861977C}"/>
              </a:ext>
            </a:extLst>
          </p:cNvPr>
          <p:cNvGrpSpPr/>
          <p:nvPr/>
        </p:nvGrpSpPr>
        <p:grpSpPr>
          <a:xfrm>
            <a:off x="13291721" y="3672412"/>
            <a:ext cx="10599273" cy="6646766"/>
            <a:chOff x="13621232" y="3759385"/>
            <a:chExt cx="10599273" cy="6646766"/>
          </a:xfrm>
          <a:solidFill>
            <a:schemeClr val="accent4">
              <a:lumMod val="20000"/>
              <a:lumOff val="80000"/>
            </a:schemeClr>
          </a:solidFill>
        </p:grpSpPr>
        <p:sp>
          <p:nvSpPr>
            <p:cNvPr id="6" name="圆角矩形 28">
              <a:extLst>
                <a:ext uri="{FF2B5EF4-FFF2-40B4-BE49-F238E27FC236}">
                  <a16:creationId xmlns:a16="http://schemas.microsoft.com/office/drawing/2014/main" id="{66FC9416-D79E-9252-9003-DA86BA668347}"/>
                </a:ext>
              </a:extLst>
            </p:cNvPr>
            <p:cNvSpPr/>
            <p:nvPr/>
          </p:nvSpPr>
          <p:spPr>
            <a:xfrm rot="21420000">
              <a:off x="13621232" y="3759385"/>
              <a:ext cx="10599273" cy="6646766"/>
            </a:xfrm>
            <a:prstGeom prst="roundRect">
              <a:avLst>
                <a:gd name="adj" fmla="val 2210"/>
              </a:avLst>
            </a:prstGeom>
            <a:grpFill/>
            <a:ln>
              <a:noFill/>
            </a:ln>
            <a:effectLst>
              <a:outerShdw blurRad="50800" dist="38100" dir="2700000" algn="tl" rotWithShape="0">
                <a:srgbClr val="08728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40080" tIns="457200" rIns="731520" bIns="731520" rtlCol="0" anchor="ctr"/>
            <a:lstStyle/>
            <a:p>
              <a:pPr algn="ctr"/>
              <a:r>
                <a:rPr lang="en-US" sz="4200" i="1" dirty="0">
                  <a:solidFill>
                    <a:schemeClr val="tx1"/>
                  </a:solidFill>
                  <a:latin typeface="Century Gothic" panose="020B0502020202020204" pitchFamily="34" charset="0"/>
                </a:rPr>
                <a:t>Current Procedural Terminology policies predate modern observation care and prohibit professional billing for emergency services and observation services on the same date of service by physicians from the same specialty and same group.</a:t>
              </a:r>
            </a:p>
          </p:txBody>
        </p:sp>
        <p:sp>
          <p:nvSpPr>
            <p:cNvPr id="8" name="TextBox 7">
              <a:extLst>
                <a:ext uri="{FF2B5EF4-FFF2-40B4-BE49-F238E27FC236}">
                  <a16:creationId xmlns:a16="http://schemas.microsoft.com/office/drawing/2014/main" id="{E69DB07A-4686-A35F-F688-C7CE4F902155}"/>
                </a:ext>
              </a:extLst>
            </p:cNvPr>
            <p:cNvSpPr txBox="1"/>
            <p:nvPr/>
          </p:nvSpPr>
          <p:spPr>
            <a:xfrm rot="21396882">
              <a:off x="13984074" y="4383010"/>
              <a:ext cx="686402" cy="1446550"/>
            </a:xfrm>
            <a:prstGeom prst="rect">
              <a:avLst/>
            </a:prstGeom>
            <a:grpFill/>
          </p:spPr>
          <p:txBody>
            <a:bodyPr wrap="square" rtlCol="0">
              <a:spAutoFit/>
            </a:bodyPr>
            <a:lstStyle/>
            <a:p>
              <a:r>
                <a:rPr lang="en-US" sz="8800" b="1" dirty="0">
                  <a:solidFill>
                    <a:schemeClr val="accent4"/>
                  </a:solidFill>
                  <a:latin typeface="Agency FB" panose="020B0503020202020204" pitchFamily="34" charset="77"/>
                </a:rPr>
                <a:t>“</a:t>
              </a:r>
            </a:p>
          </p:txBody>
        </p:sp>
        <p:sp>
          <p:nvSpPr>
            <p:cNvPr id="9" name="TextBox 8">
              <a:extLst>
                <a:ext uri="{FF2B5EF4-FFF2-40B4-BE49-F238E27FC236}">
                  <a16:creationId xmlns:a16="http://schemas.microsoft.com/office/drawing/2014/main" id="{F3302EE5-2CC9-C3BB-CFCC-0C79A9ED4649}"/>
                </a:ext>
              </a:extLst>
            </p:cNvPr>
            <p:cNvSpPr txBox="1"/>
            <p:nvPr/>
          </p:nvSpPr>
          <p:spPr>
            <a:xfrm rot="21396882">
              <a:off x="21337374" y="8523865"/>
              <a:ext cx="686402" cy="1446550"/>
            </a:xfrm>
            <a:prstGeom prst="rect">
              <a:avLst/>
            </a:prstGeom>
            <a:noFill/>
          </p:spPr>
          <p:txBody>
            <a:bodyPr wrap="square" rtlCol="0">
              <a:spAutoFit/>
            </a:bodyPr>
            <a:lstStyle/>
            <a:p>
              <a:r>
                <a:rPr lang="en-US" sz="8800" b="1" dirty="0">
                  <a:solidFill>
                    <a:schemeClr val="accent4"/>
                  </a:solidFill>
                  <a:latin typeface="Agency FB" panose="020B0503020202020204" pitchFamily="34" charset="77"/>
                </a:rPr>
                <a:t>“</a:t>
              </a:r>
            </a:p>
          </p:txBody>
        </p:sp>
      </p:grpSp>
    </p:spTree>
    <p:extLst>
      <p:ext uri="{BB962C8B-B14F-4D97-AF65-F5344CB8AC3E}">
        <p14:creationId xmlns:p14="http://schemas.microsoft.com/office/powerpoint/2010/main" val="1983706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9637" y="10680778"/>
            <a:ext cx="19679122" cy="1419783"/>
          </a:xfrm>
        </p:spPr>
        <p:txBody>
          <a:bodyPr/>
          <a:lstStyle/>
          <a:p>
            <a:pPr algn="r"/>
            <a:endParaRPr lang="en-US" sz="2800" dirty="0"/>
          </a:p>
          <a:p>
            <a:pPr algn="r"/>
            <a:endParaRPr lang="en-US" sz="2800" dirty="0"/>
          </a:p>
        </p:txBody>
      </p:sp>
      <p:sp>
        <p:nvSpPr>
          <p:cNvPr id="3" name="Title 2"/>
          <p:cNvSpPr>
            <a:spLocks noGrp="1"/>
          </p:cNvSpPr>
          <p:nvPr>
            <p:ph type="title"/>
          </p:nvPr>
        </p:nvSpPr>
        <p:spPr/>
        <p:txBody>
          <a:bodyPr/>
          <a:lstStyle/>
          <a:p>
            <a:r>
              <a:rPr lang="en-US" dirty="0"/>
              <a:t>2023 Observation CPT Extremely Significant Change</a:t>
            </a:r>
          </a:p>
        </p:txBody>
      </p:sp>
      <p:sp>
        <p:nvSpPr>
          <p:cNvPr id="10" name="矩形 19">
            <a:extLst>
              <a:ext uri="{FF2B5EF4-FFF2-40B4-BE49-F238E27FC236}">
                <a16:creationId xmlns:a16="http://schemas.microsoft.com/office/drawing/2014/main" id="{A2697487-0EBE-E2DA-D96A-543AB0854E2C}"/>
              </a:ext>
            </a:extLst>
          </p:cNvPr>
          <p:cNvSpPr/>
          <p:nvPr/>
        </p:nvSpPr>
        <p:spPr>
          <a:xfrm>
            <a:off x="1579312" y="3660609"/>
            <a:ext cx="979104" cy="4848446"/>
          </a:xfrm>
          <a:custGeom>
            <a:avLst/>
            <a:gdLst>
              <a:gd name="connsiteX0" fmla="*/ 0 w 5998866"/>
              <a:gd name="connsiteY0" fmla="*/ 0 h 605874"/>
              <a:gd name="connsiteX1" fmla="*/ 5998866 w 5998866"/>
              <a:gd name="connsiteY1" fmla="*/ 0 h 605874"/>
              <a:gd name="connsiteX2" fmla="*/ 5998866 w 5998866"/>
              <a:gd name="connsiteY2" fmla="*/ 605874 h 605874"/>
              <a:gd name="connsiteX3" fmla="*/ 0 w 5998866"/>
              <a:gd name="connsiteY3" fmla="*/ 605874 h 605874"/>
              <a:gd name="connsiteX4" fmla="*/ 0 w 5998866"/>
              <a:gd name="connsiteY4" fmla="*/ 0 h 605874"/>
              <a:gd name="connsiteX0-1" fmla="*/ 0 w 5998866"/>
              <a:gd name="connsiteY0-2" fmla="*/ 0 h 605874"/>
              <a:gd name="connsiteX1-3" fmla="*/ 5998866 w 5998866"/>
              <a:gd name="connsiteY1-4" fmla="*/ 0 h 605874"/>
              <a:gd name="connsiteX2-5" fmla="*/ 5878286 w 5998866"/>
              <a:gd name="connsiteY2-6" fmla="*/ 585777 h 605874"/>
              <a:gd name="connsiteX3-7" fmla="*/ 0 w 5998866"/>
              <a:gd name="connsiteY3-8" fmla="*/ 605874 h 605874"/>
              <a:gd name="connsiteX4-9" fmla="*/ 0 w 5998866"/>
              <a:gd name="connsiteY4-10" fmla="*/ 0 h 6058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998866" h="605874">
                <a:moveTo>
                  <a:pt x="0" y="0"/>
                </a:moveTo>
                <a:lnTo>
                  <a:pt x="5998866" y="0"/>
                </a:lnTo>
                <a:lnTo>
                  <a:pt x="5878286" y="585777"/>
                </a:lnTo>
                <a:lnTo>
                  <a:pt x="0" y="605874"/>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TextBox 3">
            <a:extLst>
              <a:ext uri="{FF2B5EF4-FFF2-40B4-BE49-F238E27FC236}">
                <a16:creationId xmlns:a16="http://schemas.microsoft.com/office/drawing/2014/main" id="{608C698A-7F87-AFCD-6C78-A773374A57C5}"/>
              </a:ext>
            </a:extLst>
          </p:cNvPr>
          <p:cNvSpPr txBox="1"/>
          <p:nvPr/>
        </p:nvSpPr>
        <p:spPr>
          <a:xfrm>
            <a:off x="2149637" y="3841790"/>
            <a:ext cx="19679122" cy="4247317"/>
          </a:xfrm>
          <a:prstGeom prst="rect">
            <a:avLst/>
          </a:prstGeom>
          <a:solidFill>
            <a:schemeClr val="bg2"/>
          </a:solidFill>
          <a:ln>
            <a:solidFill>
              <a:schemeClr val="accent5"/>
            </a:solidFill>
          </a:ln>
          <a:effectLst>
            <a:outerShdw blurRad="50800" dist="38100" dir="5400000" algn="t" rotWithShape="0">
              <a:prstClr val="black">
                <a:alpha val="40000"/>
              </a:prstClr>
            </a:outerShdw>
          </a:effectLst>
        </p:spPr>
        <p:txBody>
          <a:bodyPr wrap="square" lIns="1097280" tIns="365760" rIns="914400" bIns="365760" rtlCol="0" anchor="t">
            <a:spAutoFit/>
          </a:bodyPr>
          <a:lstStyle/>
          <a:p>
            <a:pPr marL="0" indent="0">
              <a:buNone/>
            </a:pPr>
            <a:r>
              <a:rPr lang="en-US" sz="4300" i="1" dirty="0">
                <a:solidFill>
                  <a:schemeClr val="tx1">
                    <a:lumMod val="75000"/>
                  </a:schemeClr>
                </a:solidFill>
                <a:latin typeface="Century Gothic"/>
                <a:ea typeface="MS PGothic"/>
              </a:rPr>
              <a:t>When the patient is admitted to the hospital as an inpatient or to observation status in the course of an encounter in another site of service (</a:t>
            </a:r>
            <a:r>
              <a:rPr lang="en-US" sz="4300" b="1" i="1" dirty="0">
                <a:solidFill>
                  <a:schemeClr val="tx1">
                    <a:lumMod val="75000"/>
                  </a:schemeClr>
                </a:solidFill>
                <a:latin typeface="Century Gothic"/>
                <a:ea typeface="MS PGothic"/>
              </a:rPr>
              <a:t>e.g., hospital emergency department</a:t>
            </a:r>
            <a:r>
              <a:rPr lang="en-US" sz="4300" i="1" dirty="0">
                <a:solidFill>
                  <a:schemeClr val="tx1">
                    <a:lumMod val="75000"/>
                  </a:schemeClr>
                </a:solidFill>
                <a:latin typeface="Century Gothic"/>
                <a:ea typeface="MS PGothic"/>
              </a:rPr>
              <a:t>, office, nursing facility), </a:t>
            </a:r>
            <a:r>
              <a:rPr lang="en-US" sz="4300" b="1" i="1" u="sng" dirty="0">
                <a:solidFill>
                  <a:schemeClr val="tx1">
                    <a:lumMod val="75000"/>
                  </a:schemeClr>
                </a:solidFill>
                <a:latin typeface="Century Gothic"/>
                <a:ea typeface="MS PGothic"/>
              </a:rPr>
              <a:t>the services in the initial site may be separately reported</a:t>
            </a:r>
            <a:r>
              <a:rPr lang="en-US" sz="4300" i="1" dirty="0">
                <a:solidFill>
                  <a:schemeClr val="tx1">
                    <a:lumMod val="75000"/>
                  </a:schemeClr>
                </a:solidFill>
                <a:latin typeface="Century Gothic"/>
                <a:ea typeface="MS PGothic"/>
              </a:rPr>
              <a:t>.</a:t>
            </a:r>
            <a:r>
              <a:rPr lang="en-US" sz="2800" b="1" dirty="0">
                <a:solidFill>
                  <a:schemeClr val="tx1">
                    <a:lumMod val="75000"/>
                  </a:schemeClr>
                </a:solidFill>
                <a:latin typeface="Century Gothic" panose="020B0502020202020204" pitchFamily="34" charset="0"/>
              </a:rPr>
              <a:t>													</a:t>
            </a:r>
          </a:p>
          <a:p>
            <a:pPr marL="0" indent="0" algn="r">
              <a:buNone/>
            </a:pPr>
            <a:r>
              <a:rPr lang="en-US" sz="2800" dirty="0">
                <a:solidFill>
                  <a:schemeClr val="tx1">
                    <a:lumMod val="75000"/>
                  </a:schemeClr>
                </a:solidFill>
                <a:latin typeface="Century Gothic" panose="020B0502020202020204" pitchFamily="34" charset="0"/>
              </a:rPr>
              <a:t>2023 CPT E/M Guidelines July Release</a:t>
            </a:r>
          </a:p>
        </p:txBody>
      </p:sp>
      <p:sp>
        <p:nvSpPr>
          <p:cNvPr id="11" name="矩形 19">
            <a:extLst>
              <a:ext uri="{FF2B5EF4-FFF2-40B4-BE49-F238E27FC236}">
                <a16:creationId xmlns:a16="http://schemas.microsoft.com/office/drawing/2014/main" id="{C70FCADD-8B6B-6856-8EC5-0C5AEB868EC6}"/>
              </a:ext>
            </a:extLst>
          </p:cNvPr>
          <p:cNvSpPr/>
          <p:nvPr/>
        </p:nvSpPr>
        <p:spPr>
          <a:xfrm>
            <a:off x="21797299" y="8398219"/>
            <a:ext cx="979104" cy="4728316"/>
          </a:xfrm>
          <a:custGeom>
            <a:avLst/>
            <a:gdLst>
              <a:gd name="connsiteX0" fmla="*/ 0 w 5998866"/>
              <a:gd name="connsiteY0" fmla="*/ 0 h 605874"/>
              <a:gd name="connsiteX1" fmla="*/ 5998866 w 5998866"/>
              <a:gd name="connsiteY1" fmla="*/ 0 h 605874"/>
              <a:gd name="connsiteX2" fmla="*/ 5998866 w 5998866"/>
              <a:gd name="connsiteY2" fmla="*/ 605874 h 605874"/>
              <a:gd name="connsiteX3" fmla="*/ 0 w 5998866"/>
              <a:gd name="connsiteY3" fmla="*/ 605874 h 605874"/>
              <a:gd name="connsiteX4" fmla="*/ 0 w 5998866"/>
              <a:gd name="connsiteY4" fmla="*/ 0 h 605874"/>
              <a:gd name="connsiteX0-1" fmla="*/ 0 w 5998866"/>
              <a:gd name="connsiteY0-2" fmla="*/ 0 h 605874"/>
              <a:gd name="connsiteX1-3" fmla="*/ 5998866 w 5998866"/>
              <a:gd name="connsiteY1-4" fmla="*/ 0 h 605874"/>
              <a:gd name="connsiteX2-5" fmla="*/ 5878286 w 5998866"/>
              <a:gd name="connsiteY2-6" fmla="*/ 585777 h 605874"/>
              <a:gd name="connsiteX3-7" fmla="*/ 0 w 5998866"/>
              <a:gd name="connsiteY3-8" fmla="*/ 605874 h 605874"/>
              <a:gd name="connsiteX4-9" fmla="*/ 0 w 5998866"/>
              <a:gd name="connsiteY4-10" fmla="*/ 0 h 6058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998866" h="605874">
                <a:moveTo>
                  <a:pt x="0" y="0"/>
                </a:moveTo>
                <a:lnTo>
                  <a:pt x="5998866" y="0"/>
                </a:lnTo>
                <a:lnTo>
                  <a:pt x="5878286" y="585777"/>
                </a:lnTo>
                <a:lnTo>
                  <a:pt x="0" y="605874"/>
                </a:lnTo>
                <a:lnTo>
                  <a:pt x="0" y="0"/>
                </a:lnTo>
                <a:close/>
              </a:path>
            </a:pathLst>
          </a:custGeom>
          <a:solidFill>
            <a:schemeClr val="accent4">
              <a:lumMod val="40000"/>
              <a:lumOff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TextBox 11">
            <a:extLst>
              <a:ext uri="{FF2B5EF4-FFF2-40B4-BE49-F238E27FC236}">
                <a16:creationId xmlns:a16="http://schemas.microsoft.com/office/drawing/2014/main" id="{E0780F9F-7501-BF9D-B2DF-CE77811623A4}"/>
              </a:ext>
            </a:extLst>
          </p:cNvPr>
          <p:cNvSpPr txBox="1"/>
          <p:nvPr/>
        </p:nvSpPr>
        <p:spPr>
          <a:xfrm>
            <a:off x="2558416" y="3869954"/>
            <a:ext cx="1658679" cy="1446550"/>
          </a:xfrm>
          <a:prstGeom prst="rect">
            <a:avLst/>
          </a:prstGeom>
          <a:noFill/>
        </p:spPr>
        <p:txBody>
          <a:bodyPr wrap="square" rtlCol="0">
            <a:spAutoFit/>
          </a:bodyPr>
          <a:lstStyle/>
          <a:p>
            <a:r>
              <a:rPr lang="en-US" sz="8800" b="1" dirty="0">
                <a:solidFill>
                  <a:schemeClr val="accent4"/>
                </a:solidFill>
                <a:latin typeface="Agency FB" panose="020B0503020202020204" pitchFamily="34" charset="77"/>
              </a:rPr>
              <a:t>“</a:t>
            </a:r>
          </a:p>
        </p:txBody>
      </p:sp>
      <p:sp>
        <p:nvSpPr>
          <p:cNvPr id="13" name="TextBox 12">
            <a:extLst>
              <a:ext uri="{FF2B5EF4-FFF2-40B4-BE49-F238E27FC236}">
                <a16:creationId xmlns:a16="http://schemas.microsoft.com/office/drawing/2014/main" id="{766D6CCF-928E-E7CD-D7E0-DFB32EF165E0}"/>
              </a:ext>
            </a:extLst>
          </p:cNvPr>
          <p:cNvSpPr txBox="1"/>
          <p:nvPr/>
        </p:nvSpPr>
        <p:spPr>
          <a:xfrm>
            <a:off x="20727565" y="5918153"/>
            <a:ext cx="1658679" cy="1446550"/>
          </a:xfrm>
          <a:prstGeom prst="rect">
            <a:avLst/>
          </a:prstGeom>
          <a:noFill/>
        </p:spPr>
        <p:txBody>
          <a:bodyPr wrap="square" rtlCol="0">
            <a:spAutoFit/>
          </a:bodyPr>
          <a:lstStyle/>
          <a:p>
            <a:r>
              <a:rPr lang="en-US" sz="8800" b="1" dirty="0">
                <a:solidFill>
                  <a:schemeClr val="accent4"/>
                </a:solidFill>
                <a:latin typeface="Agency FB" panose="020B0503020202020204" pitchFamily="34" charset="77"/>
              </a:rPr>
              <a:t>“</a:t>
            </a:r>
          </a:p>
        </p:txBody>
      </p:sp>
      <p:sp>
        <p:nvSpPr>
          <p:cNvPr id="5" name="TextBox 4">
            <a:extLst>
              <a:ext uri="{FF2B5EF4-FFF2-40B4-BE49-F238E27FC236}">
                <a16:creationId xmlns:a16="http://schemas.microsoft.com/office/drawing/2014/main" id="{DA166FEB-10F1-6BD8-0E99-1D509EF58B1E}"/>
              </a:ext>
            </a:extLst>
          </p:cNvPr>
          <p:cNvSpPr txBox="1"/>
          <p:nvPr/>
        </p:nvSpPr>
        <p:spPr>
          <a:xfrm>
            <a:off x="5621949" y="8839733"/>
            <a:ext cx="17146984" cy="3816429"/>
          </a:xfrm>
          <a:prstGeom prst="rect">
            <a:avLst/>
          </a:prstGeom>
          <a:solidFill>
            <a:schemeClr val="accent4"/>
          </a:solidFill>
          <a:effectLst>
            <a:outerShdw blurRad="50800" dist="38100" dir="5400000" algn="t" rotWithShape="0">
              <a:prstClr val="black">
                <a:alpha val="40000"/>
              </a:prstClr>
            </a:outerShdw>
          </a:effectLst>
        </p:spPr>
        <p:txBody>
          <a:bodyPr wrap="square" lIns="914400" tIns="365760" rIns="914400" bIns="365760" rtlCol="0" anchor="t">
            <a:spAutoFit/>
          </a:bodyPr>
          <a:lstStyle/>
          <a:p>
            <a:r>
              <a:rPr lang="en-US" sz="4300" i="1" dirty="0">
                <a:solidFill>
                  <a:schemeClr val="bg1"/>
                </a:solidFill>
                <a:latin typeface="Century Gothic"/>
                <a:ea typeface="MS PGothic"/>
              </a:rPr>
              <a:t>Modifier 25 may be added to the other evaluation and management service to indicate a significant, separately identifiable service was performed on the same date. 				</a:t>
            </a:r>
          </a:p>
          <a:p>
            <a:pPr algn="r"/>
            <a:r>
              <a:rPr lang="en-US" sz="2800" b="1" dirty="0">
                <a:solidFill>
                  <a:schemeClr val="bg1"/>
                </a:solidFill>
                <a:latin typeface="Century Gothic" panose="020B0502020202020204" pitchFamily="34" charset="0"/>
              </a:rPr>
              <a:t>2023 CPT Professional Edition page 15</a:t>
            </a:r>
          </a:p>
        </p:txBody>
      </p:sp>
      <p:sp>
        <p:nvSpPr>
          <p:cNvPr id="14" name="TextBox 13">
            <a:extLst>
              <a:ext uri="{FF2B5EF4-FFF2-40B4-BE49-F238E27FC236}">
                <a16:creationId xmlns:a16="http://schemas.microsoft.com/office/drawing/2014/main" id="{A2DE820B-5C47-E575-C42E-6570998ED0A3}"/>
              </a:ext>
            </a:extLst>
          </p:cNvPr>
          <p:cNvSpPr txBox="1"/>
          <p:nvPr/>
        </p:nvSpPr>
        <p:spPr>
          <a:xfrm>
            <a:off x="5698945" y="9096041"/>
            <a:ext cx="1658679" cy="1446550"/>
          </a:xfrm>
          <a:prstGeom prst="rect">
            <a:avLst/>
          </a:prstGeom>
          <a:noFill/>
        </p:spPr>
        <p:txBody>
          <a:bodyPr wrap="square" rtlCol="0">
            <a:spAutoFit/>
          </a:bodyPr>
          <a:lstStyle/>
          <a:p>
            <a:r>
              <a:rPr lang="en-US" sz="8800" b="1" dirty="0">
                <a:solidFill>
                  <a:schemeClr val="bg1"/>
                </a:solidFill>
                <a:latin typeface="Agency FB" panose="020B0503020202020204" pitchFamily="34" charset="77"/>
              </a:rPr>
              <a:t>“</a:t>
            </a:r>
          </a:p>
        </p:txBody>
      </p:sp>
      <p:sp>
        <p:nvSpPr>
          <p:cNvPr id="15" name="TextBox 14">
            <a:extLst>
              <a:ext uri="{FF2B5EF4-FFF2-40B4-BE49-F238E27FC236}">
                <a16:creationId xmlns:a16="http://schemas.microsoft.com/office/drawing/2014/main" id="{E1024427-D283-6F16-149F-31403D05CB16}"/>
              </a:ext>
            </a:extLst>
          </p:cNvPr>
          <p:cNvSpPr txBox="1"/>
          <p:nvPr/>
        </p:nvSpPr>
        <p:spPr>
          <a:xfrm>
            <a:off x="20809192" y="10344861"/>
            <a:ext cx="1658679" cy="1446550"/>
          </a:xfrm>
          <a:prstGeom prst="rect">
            <a:avLst/>
          </a:prstGeom>
          <a:noFill/>
        </p:spPr>
        <p:txBody>
          <a:bodyPr wrap="square" rtlCol="0">
            <a:spAutoFit/>
          </a:bodyPr>
          <a:lstStyle/>
          <a:p>
            <a:r>
              <a:rPr lang="en-US" sz="8800" b="1" dirty="0">
                <a:solidFill>
                  <a:schemeClr val="bg1"/>
                </a:solidFill>
                <a:latin typeface="Agency FB" panose="020B0503020202020204" pitchFamily="34" charset="77"/>
              </a:rPr>
              <a:t>“</a:t>
            </a:r>
          </a:p>
        </p:txBody>
      </p:sp>
    </p:spTree>
    <p:extLst>
      <p:ext uri="{BB962C8B-B14F-4D97-AF65-F5344CB8AC3E}">
        <p14:creationId xmlns:p14="http://schemas.microsoft.com/office/powerpoint/2010/main" val="4114642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73C232-5C8B-60C2-3DC8-864D34B3AFDE}"/>
              </a:ext>
            </a:extLst>
          </p:cNvPr>
          <p:cNvSpPr txBox="1"/>
          <p:nvPr/>
        </p:nvSpPr>
        <p:spPr>
          <a:xfrm>
            <a:off x="2794863" y="7665823"/>
            <a:ext cx="20328572" cy="4448594"/>
          </a:xfrm>
          <a:prstGeom prst="roundRect">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wrap="square" lIns="1005840" tIns="91440" rIns="1280160" bIns="0" rtlCol="0" anchor="t">
            <a:spAutoFit/>
          </a:bodyPr>
          <a:lstStyle/>
          <a:p>
            <a:pPr>
              <a:lnSpc>
                <a:spcPct val="107000"/>
              </a:lnSpc>
              <a:spcBef>
                <a:spcPts val="0"/>
              </a:spcBef>
              <a:spcAft>
                <a:spcPts val="0"/>
              </a:spcAft>
            </a:pPr>
            <a:r>
              <a:rPr lang="en-US" sz="4000" i="1" dirty="0">
                <a:solidFill>
                  <a:schemeClr val="tx1">
                    <a:lumMod val="75000"/>
                  </a:schemeClr>
                </a:solidFill>
                <a:latin typeface="Century Gothic"/>
                <a:ea typeface="Calibri" panose="020F0502020204030204" pitchFamily="34" charset="0"/>
                <a:cs typeface="TimesNewRomanPSMT"/>
              </a:rPr>
              <a:t>“When a patient is admitted to outpatient observation or as a hospital inpatient via another site of service (such as, hospital ED), all services provided by the practitioner in conjunction with that admission are considered part of the initial </a:t>
            </a:r>
            <a:r>
              <a:rPr lang="en-US" sz="4000" i="1">
                <a:solidFill>
                  <a:schemeClr val="tx1">
                    <a:lumMod val="75000"/>
                  </a:schemeClr>
                </a:solidFill>
                <a:latin typeface="Century Gothic"/>
                <a:ea typeface="Calibri" panose="020F0502020204030204" pitchFamily="34" charset="0"/>
                <a:cs typeface="TimesNewRomanPSMT"/>
              </a:rPr>
              <a:t>hospital observation </a:t>
            </a:r>
            <a:r>
              <a:rPr lang="en-US" sz="4000" i="1" dirty="0">
                <a:solidFill>
                  <a:schemeClr val="tx1">
                    <a:lumMod val="75000"/>
                  </a:schemeClr>
                </a:solidFill>
                <a:latin typeface="Century Gothic"/>
                <a:ea typeface="Calibri" panose="020F0502020204030204" pitchFamily="34" charset="0"/>
                <a:cs typeface="TimesNewRomanPSMT"/>
              </a:rPr>
              <a:t>care when performed on the same date as the admission”</a:t>
            </a:r>
          </a:p>
          <a:p>
            <a:pPr marL="0" indent="0" algn="r">
              <a:lnSpc>
                <a:spcPct val="107000"/>
              </a:lnSpc>
              <a:spcBef>
                <a:spcPts val="0"/>
              </a:spcBef>
              <a:spcAft>
                <a:spcPts val="0"/>
              </a:spcAft>
              <a:buNone/>
            </a:pPr>
            <a:endParaRPr lang="en-US" sz="1200" b="1" dirty="0">
              <a:solidFill>
                <a:schemeClr val="tx1">
                  <a:lumMod val="75000"/>
                </a:schemeClr>
              </a:solidFill>
              <a:latin typeface="Century Gothic" panose="020B0502020202020204" pitchFamily="34" charset="0"/>
            </a:endParaRPr>
          </a:p>
          <a:p>
            <a:pPr marL="0" indent="0" algn="r">
              <a:lnSpc>
                <a:spcPct val="107000"/>
              </a:lnSpc>
              <a:spcBef>
                <a:spcPts val="0"/>
              </a:spcBef>
              <a:spcAft>
                <a:spcPts val="0"/>
              </a:spcAft>
              <a:buNone/>
            </a:pPr>
            <a:r>
              <a:rPr lang="en-US" sz="2800" b="1" dirty="0">
                <a:solidFill>
                  <a:schemeClr val="tx1">
                    <a:lumMod val="75000"/>
                  </a:schemeClr>
                </a:solidFill>
                <a:latin typeface="Century Gothic"/>
                <a:ea typeface="Calibri" panose="020F0502020204030204" pitchFamily="34" charset="0"/>
                <a:cs typeface="TimesNewRomanPSMT"/>
              </a:rPr>
              <a:t>2023</a:t>
            </a:r>
            <a:r>
              <a:rPr lang="en-US" sz="2800" dirty="0">
                <a:solidFill>
                  <a:schemeClr val="tx1">
                    <a:lumMod val="75000"/>
                  </a:schemeClr>
                </a:solidFill>
                <a:latin typeface="Century Gothic"/>
                <a:ea typeface="Calibri" panose="020F0502020204030204" pitchFamily="34" charset="0"/>
                <a:cs typeface="TimesNewRomanPSMT"/>
              </a:rPr>
              <a:t> </a:t>
            </a:r>
            <a:r>
              <a:rPr lang="en-US" sz="2800" b="1" dirty="0">
                <a:solidFill>
                  <a:schemeClr val="tx1">
                    <a:lumMod val="75000"/>
                  </a:schemeClr>
                </a:solidFill>
                <a:latin typeface="Century Gothic"/>
                <a:ea typeface="Calibri" panose="020F0502020204030204" pitchFamily="34" charset="0"/>
                <a:cs typeface="TimesNewRomanPSMT"/>
              </a:rPr>
              <a:t>CMS Physician Final Rule page 595/3304</a:t>
            </a:r>
            <a:endParaRPr lang="en-US" dirty="0">
              <a:solidFill>
                <a:schemeClr val="tx1">
                  <a:lumMod val="75000"/>
                </a:schemeClr>
              </a:solidFill>
            </a:endParaRPr>
          </a:p>
        </p:txBody>
      </p:sp>
      <p:sp>
        <p:nvSpPr>
          <p:cNvPr id="2" name="Title 1">
            <a:extLst>
              <a:ext uri="{FF2B5EF4-FFF2-40B4-BE49-F238E27FC236}">
                <a16:creationId xmlns:a16="http://schemas.microsoft.com/office/drawing/2014/main" id="{CFCB2DFA-90FF-BE07-1E70-BF7F16E11A41}"/>
              </a:ext>
            </a:extLst>
          </p:cNvPr>
          <p:cNvSpPr>
            <a:spLocks noGrp="1"/>
          </p:cNvSpPr>
          <p:nvPr>
            <p:ph type="title"/>
          </p:nvPr>
        </p:nvSpPr>
        <p:spPr/>
        <p:txBody>
          <a:bodyPr/>
          <a:lstStyle/>
          <a:p>
            <a:r>
              <a:rPr lang="en-US" dirty="0"/>
              <a:t>CMS: ED and </a:t>
            </a:r>
            <a:r>
              <a:rPr lang="en-US" dirty="0" err="1"/>
              <a:t>Obs</a:t>
            </a:r>
            <a:r>
              <a:rPr lang="en-US" dirty="0"/>
              <a:t> Bundling Continues</a:t>
            </a:r>
          </a:p>
        </p:txBody>
      </p:sp>
      <p:sp>
        <p:nvSpPr>
          <p:cNvPr id="4" name="TextBox 3">
            <a:extLst>
              <a:ext uri="{FF2B5EF4-FFF2-40B4-BE49-F238E27FC236}">
                <a16:creationId xmlns:a16="http://schemas.microsoft.com/office/drawing/2014/main" id="{21106F75-11FA-609D-C359-3A51A07B3291}"/>
              </a:ext>
            </a:extLst>
          </p:cNvPr>
          <p:cNvSpPr txBox="1"/>
          <p:nvPr/>
        </p:nvSpPr>
        <p:spPr>
          <a:xfrm>
            <a:off x="909669" y="3491189"/>
            <a:ext cx="18107756" cy="3093329"/>
          </a:xfrm>
          <a:prstGeom prst="roundRect">
            <a:avLst/>
          </a:prstGeom>
          <a:noFill/>
          <a:ln w="38100"/>
        </p:spPr>
        <p:style>
          <a:lnRef idx="2">
            <a:schemeClr val="accent5"/>
          </a:lnRef>
          <a:fillRef idx="1">
            <a:schemeClr val="lt1"/>
          </a:fillRef>
          <a:effectRef idx="0">
            <a:schemeClr val="accent5"/>
          </a:effectRef>
          <a:fontRef idx="minor">
            <a:schemeClr val="dk1"/>
          </a:fontRef>
        </p:style>
        <p:txBody>
          <a:bodyPr wrap="square" lIns="914400" tIns="91440" rIns="822960" bIns="91440" rtlCol="0" anchor="t">
            <a:spAutoFit/>
          </a:bodyPr>
          <a:lstStyle/>
          <a:p>
            <a:pPr>
              <a:lnSpc>
                <a:spcPct val="107000"/>
              </a:lnSpc>
              <a:spcBef>
                <a:spcPts val="0"/>
              </a:spcBef>
              <a:spcAft>
                <a:spcPts val="0"/>
              </a:spcAft>
            </a:pPr>
            <a:r>
              <a:rPr lang="en-US" sz="4000" i="1" dirty="0">
                <a:solidFill>
                  <a:schemeClr val="accent5"/>
                </a:solidFill>
                <a:latin typeface="Century Gothic"/>
                <a:ea typeface="Calibri" panose="020F0502020204030204" pitchFamily="34" charset="0"/>
                <a:cs typeface="TimesNewRomanPSMT"/>
              </a:rPr>
              <a:t>“</a:t>
            </a:r>
            <a:r>
              <a:rPr lang="en-US" sz="4000" b="1" i="1" u="sng" dirty="0">
                <a:solidFill>
                  <a:schemeClr val="accent5"/>
                </a:solidFill>
                <a:latin typeface="Century Gothic"/>
                <a:ea typeface="Calibri" panose="020F0502020204030204" pitchFamily="34" charset="0"/>
                <a:cs typeface="TimesNewRomanPSMT"/>
              </a:rPr>
              <a:t>We proposed that the practitioner would select a code that reflects all of the practitioner’s services provided during the date of the service</a:t>
            </a:r>
            <a:r>
              <a:rPr lang="en-US" sz="4000" i="1" dirty="0">
                <a:solidFill>
                  <a:schemeClr val="accent5"/>
                </a:solidFill>
                <a:latin typeface="Century Gothic"/>
                <a:ea typeface="Calibri" panose="020F0502020204030204" pitchFamily="34" charset="0"/>
                <a:cs typeface="TimesNewRomanPSMT"/>
              </a:rPr>
              <a:t>.”</a:t>
            </a:r>
          </a:p>
          <a:p>
            <a:pPr marL="0" indent="0" algn="r">
              <a:lnSpc>
                <a:spcPct val="107000"/>
              </a:lnSpc>
              <a:spcBef>
                <a:spcPts val="0"/>
              </a:spcBef>
              <a:spcAft>
                <a:spcPts val="0"/>
              </a:spcAft>
              <a:buNone/>
            </a:pPr>
            <a:endParaRPr lang="en-US" sz="1200" i="1" dirty="0">
              <a:solidFill>
                <a:schemeClr val="accent5"/>
              </a:solidFill>
              <a:latin typeface="Century Gothic" panose="020B0502020202020204" pitchFamily="34" charset="0"/>
              <a:cs typeface="TimesNewRomanPSMT"/>
            </a:endParaRPr>
          </a:p>
          <a:p>
            <a:pPr marL="0" indent="0" algn="r">
              <a:lnSpc>
                <a:spcPct val="107000"/>
              </a:lnSpc>
              <a:spcBef>
                <a:spcPts val="0"/>
              </a:spcBef>
              <a:spcAft>
                <a:spcPts val="0"/>
              </a:spcAft>
              <a:buNone/>
            </a:pPr>
            <a:r>
              <a:rPr lang="en-US" sz="2800" b="1" dirty="0">
                <a:solidFill>
                  <a:schemeClr val="accent5"/>
                </a:solidFill>
                <a:latin typeface="Century Gothic"/>
                <a:ea typeface="Calibri" panose="020F0502020204030204" pitchFamily="34" charset="0"/>
                <a:cs typeface="TimesNewRomanPSMT"/>
              </a:rPr>
              <a:t>2023</a:t>
            </a:r>
            <a:r>
              <a:rPr lang="en-US" sz="2800" dirty="0">
                <a:solidFill>
                  <a:schemeClr val="accent5"/>
                </a:solidFill>
                <a:latin typeface="Century Gothic"/>
                <a:ea typeface="Calibri" panose="020F0502020204030204" pitchFamily="34" charset="0"/>
                <a:cs typeface="TimesNewRomanPSMT"/>
              </a:rPr>
              <a:t> </a:t>
            </a:r>
            <a:r>
              <a:rPr lang="en-US" sz="2800" b="1" dirty="0">
                <a:solidFill>
                  <a:schemeClr val="accent5"/>
                </a:solidFill>
                <a:latin typeface="Century Gothic"/>
                <a:ea typeface="Calibri" panose="020F0502020204030204" pitchFamily="34" charset="0"/>
                <a:cs typeface="TimesNewRomanPSMT"/>
              </a:rPr>
              <a:t>CMS Physician Proposed Rule page 307/2066</a:t>
            </a:r>
            <a:endParaRPr lang="en-US" dirty="0">
              <a:solidFill>
                <a:schemeClr val="accent5"/>
              </a:solidFill>
            </a:endParaRPr>
          </a:p>
        </p:txBody>
      </p:sp>
      <p:grpSp>
        <p:nvGrpSpPr>
          <p:cNvPr id="8" name="Group 7">
            <a:extLst>
              <a:ext uri="{FF2B5EF4-FFF2-40B4-BE49-F238E27FC236}">
                <a16:creationId xmlns:a16="http://schemas.microsoft.com/office/drawing/2014/main" id="{B0CAA254-A66C-95A3-0A7E-72A876E7ED7D}"/>
              </a:ext>
            </a:extLst>
          </p:cNvPr>
          <p:cNvGrpSpPr/>
          <p:nvPr/>
        </p:nvGrpSpPr>
        <p:grpSpPr>
          <a:xfrm>
            <a:off x="19216016" y="4654808"/>
            <a:ext cx="4106010" cy="1661057"/>
            <a:chOff x="2396836" y="7106545"/>
            <a:chExt cx="4106010" cy="1671285"/>
          </a:xfrm>
        </p:grpSpPr>
        <p:sp>
          <p:nvSpPr>
            <p:cNvPr id="6" name="Rectangle 5">
              <a:extLst>
                <a:ext uri="{FF2B5EF4-FFF2-40B4-BE49-F238E27FC236}">
                  <a16:creationId xmlns:a16="http://schemas.microsoft.com/office/drawing/2014/main" id="{3A4C8431-66C3-A254-30BE-5324CD537A33}"/>
                </a:ext>
              </a:extLst>
            </p:cNvPr>
            <p:cNvSpPr/>
            <p:nvPr/>
          </p:nvSpPr>
          <p:spPr>
            <a:xfrm>
              <a:off x="2396836" y="7106545"/>
              <a:ext cx="4106010" cy="167128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2607602" y="7299791"/>
              <a:ext cx="3696653" cy="1288053"/>
            </a:xfrm>
            <a:prstGeom prst="rect">
              <a:avLst/>
            </a:prstGeom>
          </p:spPr>
        </p:pic>
      </p:grpSp>
    </p:spTree>
    <p:extLst>
      <p:ext uri="{BB962C8B-B14F-4D97-AF65-F5344CB8AC3E}">
        <p14:creationId xmlns:p14="http://schemas.microsoft.com/office/powerpoint/2010/main" val="160226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C26F6384-682C-3D9F-813D-867ED6A3B99C}"/>
              </a:ext>
            </a:extLst>
          </p:cNvPr>
          <p:cNvSpPr/>
          <p:nvPr/>
        </p:nvSpPr>
        <p:spPr>
          <a:xfrm>
            <a:off x="-1" y="8705684"/>
            <a:ext cx="24387176" cy="23851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Content Placeholder 1"/>
          <p:cNvSpPr>
            <a:spLocks noGrp="1"/>
          </p:cNvSpPr>
          <p:nvPr>
            <p:ph idx="1"/>
          </p:nvPr>
        </p:nvSpPr>
        <p:spPr>
          <a:xfrm>
            <a:off x="0" y="3973300"/>
            <a:ext cx="16605554" cy="3285540"/>
          </a:xfrm>
        </p:spPr>
        <p:txBody>
          <a:bodyPr/>
          <a:lstStyle/>
          <a:p>
            <a:pPr lvl="1">
              <a:lnSpc>
                <a:spcPct val="90000"/>
              </a:lnSpc>
              <a:buNone/>
            </a:pPr>
            <a:r>
              <a:rPr lang="en-US" dirty="0">
                <a:latin typeface="Century Gothic" panose="020B0502020202020204" pitchFamily="34" charset="0"/>
              </a:rPr>
              <a:t> 			     		</a:t>
            </a:r>
            <a:r>
              <a:rPr lang="en-US" sz="4400" dirty="0">
                <a:latin typeface="Century Gothic" panose="020B0502020202020204" pitchFamily="34" charset="0"/>
              </a:rPr>
              <a:t>Work RVUs </a:t>
            </a:r>
          </a:p>
          <a:p>
            <a:pPr lvl="1">
              <a:lnSpc>
                <a:spcPct val="90000"/>
              </a:lnSpc>
              <a:buNone/>
            </a:pPr>
            <a:r>
              <a:rPr lang="en-US" sz="4400" dirty="0">
                <a:latin typeface="Century Gothic" panose="020B0502020202020204" pitchFamily="34" charset="0"/>
              </a:rPr>
              <a:t>                 		Practice Expense RVUs</a:t>
            </a:r>
          </a:p>
          <a:p>
            <a:pPr lvl="1">
              <a:lnSpc>
                <a:spcPct val="105000"/>
              </a:lnSpc>
              <a:buNone/>
            </a:pPr>
            <a:r>
              <a:rPr lang="en-US" sz="4400" dirty="0">
                <a:latin typeface="Century Gothic" panose="020B0502020202020204" pitchFamily="34" charset="0"/>
              </a:rPr>
              <a:t>               	     +</a:t>
            </a:r>
            <a:r>
              <a:rPr lang="en-US" sz="4400" u="sng" dirty="0">
                <a:latin typeface="Century Gothic" panose="020B0502020202020204" pitchFamily="34" charset="0"/>
              </a:rPr>
              <a:t>Liability Insurance RVUs</a:t>
            </a:r>
          </a:p>
          <a:p>
            <a:pPr lvl="1">
              <a:lnSpc>
                <a:spcPct val="105000"/>
              </a:lnSpc>
              <a:buNone/>
            </a:pPr>
            <a:r>
              <a:rPr lang="en-US" sz="4400" dirty="0">
                <a:latin typeface="Century Gothic" panose="020B0502020202020204" pitchFamily="34" charset="0"/>
              </a:rPr>
              <a:t>                	       Total RVUs for a given code</a:t>
            </a:r>
          </a:p>
          <a:p>
            <a:pPr>
              <a:lnSpc>
                <a:spcPct val="90000"/>
              </a:lnSpc>
              <a:buNone/>
            </a:pPr>
            <a:endParaRPr lang="en-US" sz="3600" dirty="0">
              <a:latin typeface="Century Gothic" panose="020B0502020202020204" pitchFamily="34" charset="0"/>
            </a:endParaRPr>
          </a:p>
          <a:p>
            <a:pPr>
              <a:buNone/>
            </a:pPr>
            <a:r>
              <a:rPr lang="en-US" sz="3600" dirty="0">
                <a:latin typeface="Century Gothic" panose="020B0502020202020204" pitchFamily="34" charset="0"/>
              </a:rPr>
              <a:t>			            </a:t>
            </a:r>
          </a:p>
        </p:txBody>
      </p:sp>
      <p:sp>
        <p:nvSpPr>
          <p:cNvPr id="3" name="Title 2"/>
          <p:cNvSpPr>
            <a:spLocks noGrp="1"/>
          </p:cNvSpPr>
          <p:nvPr>
            <p:ph type="title"/>
          </p:nvPr>
        </p:nvSpPr>
        <p:spPr/>
        <p:txBody>
          <a:bodyPr/>
          <a:lstStyle/>
          <a:p>
            <a:r>
              <a:rPr lang="en-US" sz="6600"/>
              <a:t>RBRVS Equation</a:t>
            </a:r>
          </a:p>
        </p:txBody>
      </p:sp>
      <p:pic>
        <p:nvPicPr>
          <p:cNvPr id="1026" name="Picture 2">
            <a:extLst>
              <a:ext uri="{FF2B5EF4-FFF2-40B4-BE49-F238E27FC236}">
                <a16:creationId xmlns:a16="http://schemas.microsoft.com/office/drawing/2014/main" id="{F3088F1E-3DFB-C37F-0FDA-9C33E9FB7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6858" y="3165763"/>
            <a:ext cx="4902200" cy="6223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F2F79B00-8C20-5EB7-A891-E909D6FA006A}"/>
              </a:ext>
            </a:extLst>
          </p:cNvPr>
          <p:cNvSpPr txBox="1">
            <a:spLocks/>
          </p:cNvSpPr>
          <p:nvPr/>
        </p:nvSpPr>
        <p:spPr>
          <a:xfrm>
            <a:off x="1166131" y="9388763"/>
            <a:ext cx="19115219" cy="1369722"/>
          </a:xfrm>
          <a:prstGeom prst="rect">
            <a:avLst/>
          </a:prstGeom>
        </p:spPr>
        <p:txBody>
          <a:bodyPr/>
          <a:lstStyle>
            <a:lvl1pPr marL="514350" indent="-514350" algn="l" defTabSz="914400" rtl="0" eaLnBrk="0" fontAlgn="base" hangingPunct="0">
              <a:lnSpc>
                <a:spcPct val="110000"/>
              </a:lnSpc>
              <a:spcBef>
                <a:spcPct val="20000"/>
              </a:spcBef>
              <a:spcAft>
                <a:spcPct val="0"/>
              </a:spcAft>
              <a:buClr>
                <a:schemeClr val="accent5"/>
              </a:buClr>
              <a:buSzPct val="80000"/>
              <a:buFont typeface="Georgia Bold Italic"/>
              <a:buChar char="▪"/>
              <a:defRPr sz="3300" b="0" i="0" kern="1200">
                <a:solidFill>
                  <a:schemeClr val="tx1">
                    <a:lumMod val="75000"/>
                  </a:schemeClr>
                </a:solidFill>
                <a:latin typeface="Century Gothic"/>
                <a:ea typeface="MS PGothic" pitchFamily="34" charset="-128"/>
                <a:cs typeface="Century Gothic"/>
              </a:defRPr>
            </a:lvl1pPr>
            <a:lvl2pPr marL="1288258" indent="-602458" algn="l" defTabSz="914400" rtl="0" eaLnBrk="0" fontAlgn="base" hangingPunct="0">
              <a:lnSpc>
                <a:spcPct val="110000"/>
              </a:lnSpc>
              <a:spcBef>
                <a:spcPct val="20000"/>
              </a:spcBef>
              <a:spcAft>
                <a:spcPct val="0"/>
              </a:spcAft>
              <a:buClr>
                <a:schemeClr val="accent5"/>
              </a:buClr>
              <a:buSzPct val="85000"/>
              <a:buFont typeface="Menlo Bold"/>
              <a:buChar char="‒"/>
              <a:defRPr sz="3300" b="0" i="0" kern="1200">
                <a:solidFill>
                  <a:schemeClr val="tx1">
                    <a:lumMod val="75000"/>
                  </a:schemeClr>
                </a:solidFill>
                <a:latin typeface="Century Gothic"/>
                <a:ea typeface="MS PGothic" pitchFamily="34" charset="-128"/>
                <a:cs typeface="Century Gothic"/>
              </a:defRPr>
            </a:lvl2pPr>
            <a:lvl3pPr marL="1800226" indent="-428626" algn="l" defTabSz="914400" rtl="0" eaLnBrk="0" fontAlgn="base" hangingPunct="0">
              <a:lnSpc>
                <a:spcPct val="110000"/>
              </a:lnSpc>
              <a:spcBef>
                <a:spcPct val="20000"/>
              </a:spcBef>
              <a:spcAft>
                <a:spcPct val="0"/>
              </a:spcAft>
              <a:buClr>
                <a:schemeClr val="accent5"/>
              </a:buClr>
              <a:buSzPct val="85000"/>
              <a:buFont typeface="Arial"/>
              <a:buChar char="•"/>
              <a:defRPr sz="3300" b="0" i="0" kern="1200">
                <a:solidFill>
                  <a:schemeClr val="tx1">
                    <a:lumMod val="75000"/>
                  </a:schemeClr>
                </a:solidFill>
                <a:latin typeface="Century Gothic"/>
                <a:ea typeface="MS PGothic" pitchFamily="34" charset="-128"/>
                <a:cs typeface="Century Gothic"/>
              </a:defRPr>
            </a:lvl3pPr>
            <a:lvl4pPr marL="3200400" indent="-457200" algn="l" defTabSz="914400" rtl="0" eaLnBrk="0" fontAlgn="base" hangingPunct="0">
              <a:spcBef>
                <a:spcPct val="20000"/>
              </a:spcBef>
              <a:spcAft>
                <a:spcPct val="0"/>
              </a:spcAft>
              <a:buFont typeface="Arial" charset="0"/>
              <a:buChar char="–"/>
              <a:defRPr sz="3000" b="0" i="0" kern="1200">
                <a:solidFill>
                  <a:schemeClr val="tx1"/>
                </a:solidFill>
                <a:latin typeface="Century Gothic"/>
                <a:ea typeface="MS PGothic" pitchFamily="34" charset="-128"/>
                <a:cs typeface="Century Gothic"/>
              </a:defRPr>
            </a:lvl4pPr>
            <a:lvl5pPr marL="4114800" indent="-457200" algn="l" defTabSz="914400" rtl="0" eaLnBrk="0" fontAlgn="base" hangingPunct="0">
              <a:spcBef>
                <a:spcPct val="20000"/>
              </a:spcBef>
              <a:spcAft>
                <a:spcPct val="0"/>
              </a:spcAft>
              <a:buFont typeface="Arial" charset="0"/>
              <a:buChar char="»"/>
              <a:defRPr sz="3000" b="0" i="0" kern="1200">
                <a:solidFill>
                  <a:schemeClr val="tx1"/>
                </a:solidFill>
                <a:latin typeface="Century Gothic"/>
                <a:ea typeface="MS PGothic" pitchFamily="34" charset="-128"/>
                <a:cs typeface="Century Gothic"/>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lvl="1">
              <a:lnSpc>
                <a:spcPct val="90000"/>
              </a:lnSpc>
              <a:buFont typeface="Menlo Bold"/>
              <a:buNone/>
            </a:pPr>
            <a:r>
              <a:rPr lang="en-US" sz="4800" dirty="0" err="1">
                <a:solidFill>
                  <a:schemeClr val="bg2"/>
                </a:solidFill>
                <a:latin typeface="Century Gothic" panose="020B0502020202020204" pitchFamily="34" charset="0"/>
              </a:rPr>
              <a:t>RVU</a:t>
            </a:r>
            <a:r>
              <a:rPr lang="en-US" sz="4800" baseline="-25000" dirty="0" err="1">
                <a:solidFill>
                  <a:schemeClr val="bg2"/>
                </a:solidFill>
                <a:latin typeface="Century Gothic" panose="020B0502020202020204" pitchFamily="34" charset="0"/>
              </a:rPr>
              <a:t>Total</a:t>
            </a:r>
            <a:r>
              <a:rPr lang="en-US" sz="4800" dirty="0">
                <a:solidFill>
                  <a:schemeClr val="bg2"/>
                </a:solidFill>
                <a:latin typeface="Century Gothic" panose="020B0502020202020204" pitchFamily="34" charset="0"/>
              </a:rPr>
              <a:t> X Conversion Factor (CF) = Medicare Payment</a:t>
            </a:r>
            <a:endParaRPr lang="en-US" sz="4800" dirty="0">
              <a:solidFill>
                <a:schemeClr val="bg2"/>
              </a:solidFill>
            </a:endParaRPr>
          </a:p>
        </p:txBody>
      </p:sp>
      <p:sp>
        <p:nvSpPr>
          <p:cNvPr id="14" name="等腰三角形 8">
            <a:extLst>
              <a:ext uri="{FF2B5EF4-FFF2-40B4-BE49-F238E27FC236}">
                <a16:creationId xmlns:a16="http://schemas.microsoft.com/office/drawing/2014/main" id="{38C6D0F4-1A3A-3881-9196-963C1C32AC9A}"/>
              </a:ext>
            </a:extLst>
          </p:cNvPr>
          <p:cNvSpPr/>
          <p:nvPr/>
        </p:nvSpPr>
        <p:spPr>
          <a:xfrm rot="5400000">
            <a:off x="-411685" y="9117367"/>
            <a:ext cx="2385179" cy="1561811"/>
          </a:xfrm>
          <a:prstGeom prst="triangl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0815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29FFA5-2912-2F2B-54BC-AD4DF4DDC287}"/>
              </a:ext>
            </a:extLst>
          </p:cNvPr>
          <p:cNvSpPr/>
          <p:nvPr/>
        </p:nvSpPr>
        <p:spPr>
          <a:xfrm>
            <a:off x="3435178" y="11042392"/>
            <a:ext cx="16508628" cy="14689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Content Placeholder 1"/>
          <p:cNvSpPr>
            <a:spLocks noGrp="1"/>
          </p:cNvSpPr>
          <p:nvPr>
            <p:ph idx="1"/>
          </p:nvPr>
        </p:nvSpPr>
        <p:spPr/>
        <p:txBody>
          <a:bodyPr/>
          <a:lstStyle/>
          <a:p>
            <a:pPr marL="0" indent="0">
              <a:lnSpc>
                <a:spcPct val="100000"/>
              </a:lnSpc>
              <a:buNone/>
            </a:pPr>
            <a:r>
              <a:rPr lang="en-US" u="sng"/>
              <a:t>2023 Same day admit and discharge CPT Codes:</a:t>
            </a:r>
          </a:p>
          <a:p>
            <a:pPr>
              <a:lnSpc>
                <a:spcPct val="100000"/>
              </a:lnSpc>
            </a:pPr>
            <a:endParaRPr lang="en-US" u="sng"/>
          </a:p>
          <a:p>
            <a:pPr>
              <a:lnSpc>
                <a:spcPct val="100000"/>
              </a:lnSpc>
            </a:pPr>
            <a:r>
              <a:rPr lang="en-US" b="1"/>
              <a:t>99234</a:t>
            </a:r>
            <a:r>
              <a:rPr lang="en-US"/>
              <a:t> – Low-complexity MDM</a:t>
            </a:r>
          </a:p>
          <a:p>
            <a:pPr>
              <a:lnSpc>
                <a:spcPct val="100000"/>
              </a:lnSpc>
            </a:pPr>
            <a:endParaRPr lang="en-US"/>
          </a:p>
          <a:p>
            <a:pPr>
              <a:lnSpc>
                <a:spcPct val="100000"/>
              </a:lnSpc>
            </a:pPr>
            <a:r>
              <a:rPr lang="en-US" b="1"/>
              <a:t>99235</a:t>
            </a:r>
            <a:r>
              <a:rPr lang="en-US"/>
              <a:t> – Moderate-complexity MDM</a:t>
            </a:r>
          </a:p>
          <a:p>
            <a:pPr>
              <a:lnSpc>
                <a:spcPct val="100000"/>
              </a:lnSpc>
            </a:pPr>
            <a:endParaRPr lang="en-US"/>
          </a:p>
          <a:p>
            <a:pPr>
              <a:lnSpc>
                <a:spcPct val="100000"/>
              </a:lnSpc>
            </a:pPr>
            <a:r>
              <a:rPr lang="en-US" b="1"/>
              <a:t>99236</a:t>
            </a:r>
            <a:r>
              <a:rPr lang="en-US"/>
              <a:t> – High-complexity MDM</a:t>
            </a:r>
          </a:p>
          <a:p>
            <a:pPr>
              <a:lnSpc>
                <a:spcPct val="100000"/>
              </a:lnSpc>
            </a:pPr>
            <a:endParaRPr lang="en-US"/>
          </a:p>
        </p:txBody>
      </p:sp>
      <p:sp>
        <p:nvSpPr>
          <p:cNvPr id="3" name="Title 2"/>
          <p:cNvSpPr>
            <a:spLocks noGrp="1"/>
          </p:cNvSpPr>
          <p:nvPr>
            <p:ph type="title"/>
          </p:nvPr>
        </p:nvSpPr>
        <p:spPr/>
        <p:txBody>
          <a:bodyPr/>
          <a:lstStyle/>
          <a:p>
            <a:r>
              <a:rPr lang="en-US"/>
              <a:t>Same Day Observation CPT Codes Continue </a:t>
            </a:r>
          </a:p>
        </p:txBody>
      </p:sp>
      <p:pic>
        <p:nvPicPr>
          <p:cNvPr id="8" name="Picture 7">
            <a:extLst>
              <a:ext uri="{FF2B5EF4-FFF2-40B4-BE49-F238E27FC236}">
                <a16:creationId xmlns:a16="http://schemas.microsoft.com/office/drawing/2014/main" id="{E756657A-9626-2D3E-94E3-3BAD29B51F91}"/>
              </a:ext>
            </a:extLst>
          </p:cNvPr>
          <p:cNvPicPr>
            <a:picLocks noChangeAspect="1"/>
          </p:cNvPicPr>
          <p:nvPr/>
        </p:nvPicPr>
        <p:blipFill>
          <a:blip r:embed="rId3"/>
          <a:srcRect/>
          <a:stretch/>
        </p:blipFill>
        <p:spPr>
          <a:xfrm>
            <a:off x="16876686" y="3675676"/>
            <a:ext cx="5601523" cy="5921940"/>
          </a:xfrm>
          <a:prstGeom prst="rect">
            <a:avLst/>
          </a:prstGeom>
        </p:spPr>
      </p:pic>
      <p:sp>
        <p:nvSpPr>
          <p:cNvPr id="12" name="TextBox 11">
            <a:extLst>
              <a:ext uri="{FF2B5EF4-FFF2-40B4-BE49-F238E27FC236}">
                <a16:creationId xmlns:a16="http://schemas.microsoft.com/office/drawing/2014/main" id="{2DD0C3DF-CFB4-8BF2-96CD-2E67110B2D0E}"/>
              </a:ext>
            </a:extLst>
          </p:cNvPr>
          <p:cNvSpPr txBox="1"/>
          <p:nvPr/>
        </p:nvSpPr>
        <p:spPr>
          <a:xfrm>
            <a:off x="1908966" y="11315184"/>
            <a:ext cx="19863631" cy="923330"/>
          </a:xfrm>
          <a:prstGeom prst="rect">
            <a:avLst/>
          </a:prstGeom>
          <a:noFill/>
        </p:spPr>
        <p:txBody>
          <a:bodyPr wrap="square" rtlCol="0">
            <a:spAutoFit/>
          </a:bodyPr>
          <a:lstStyle/>
          <a:p>
            <a:pPr algn="ctr"/>
            <a:r>
              <a:rPr lang="en-US" sz="5400">
                <a:solidFill>
                  <a:srgbClr val="0039A6"/>
                </a:solidFill>
                <a:latin typeface="Century Gothic" panose="020B0502020202020204" pitchFamily="34" charset="0"/>
              </a:rPr>
              <a:t>2023 99234-99236 have updated definitions!</a:t>
            </a:r>
          </a:p>
        </p:txBody>
      </p:sp>
    </p:spTree>
    <p:extLst>
      <p:ext uri="{BB962C8B-B14F-4D97-AF65-F5344CB8AC3E}">
        <p14:creationId xmlns:p14="http://schemas.microsoft.com/office/powerpoint/2010/main" val="429339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b="1">
                <a:latin typeface="Century Gothic" panose="020B0502020202020204" pitchFamily="34" charset="0"/>
                <a:cs typeface="Times New Roman" panose="02020603050405020304" pitchFamily="18" charset="0"/>
              </a:rPr>
              <a:t>Inpatient and Observation services combined under a single numeric code </a:t>
            </a:r>
          </a:p>
          <a:p>
            <a:pPr marL="0" indent="0" algn="ctr">
              <a:buNone/>
            </a:pPr>
            <a:endParaRPr lang="en-US" b="1">
              <a:latin typeface="Century Gothic" panose="020B0502020202020204" pitchFamily="34" charset="0"/>
            </a:endParaRPr>
          </a:p>
          <a:p>
            <a:r>
              <a:rPr lang="en-US">
                <a:latin typeface="Century Gothic" panose="020B0502020202020204" pitchFamily="34" charset="0"/>
              </a:rPr>
              <a:t> </a:t>
            </a:r>
            <a:r>
              <a:rPr lang="en-US" b="1">
                <a:latin typeface="Century Gothic" panose="020B0502020202020204" pitchFamily="34" charset="0"/>
                <a:cs typeface="Times New Roman" panose="02020603050405020304" pitchFamily="18" charset="0"/>
              </a:rPr>
              <a:t>99234 Hospital </a:t>
            </a:r>
            <a:r>
              <a:rPr lang="en-US" b="1" u="sng">
                <a:latin typeface="Century Gothic" panose="020B0502020202020204" pitchFamily="34" charset="0"/>
                <a:cs typeface="Times New Roman" panose="02020603050405020304" pitchFamily="18" charset="0"/>
              </a:rPr>
              <a:t>inpatient or observation</a:t>
            </a:r>
            <a:r>
              <a:rPr lang="en-US" b="1">
                <a:latin typeface="Century Gothic" panose="020B0502020202020204" pitchFamily="34" charset="0"/>
                <a:cs typeface="Times New Roman" panose="02020603050405020304" pitchFamily="18" charset="0"/>
              </a:rPr>
              <a:t> care</a:t>
            </a:r>
            <a:r>
              <a:rPr lang="en-US">
                <a:latin typeface="Century Gothic" panose="020B0502020202020204" pitchFamily="34" charset="0"/>
                <a:cs typeface="Times New Roman" panose="02020603050405020304" pitchFamily="18" charset="0"/>
              </a:rPr>
              <a:t>, including admission and discharge on the same date; </a:t>
            </a:r>
            <a:r>
              <a:rPr lang="en-US" u="sng">
                <a:latin typeface="Century Gothic" panose="020B0502020202020204" pitchFamily="34" charset="0"/>
                <a:cs typeface="Times New Roman" panose="02020603050405020304" pitchFamily="18" charset="0"/>
              </a:rPr>
              <a:t>low medical decision making</a:t>
            </a:r>
          </a:p>
          <a:p>
            <a:pPr marL="0" indent="0">
              <a:buNone/>
            </a:pPr>
            <a:endParaRPr lang="en-US">
              <a:latin typeface="Century Gothic" panose="020B0502020202020204" pitchFamily="34" charset="0"/>
              <a:cs typeface="Times New Roman" panose="02020603050405020304" pitchFamily="18" charset="0"/>
            </a:endParaRPr>
          </a:p>
          <a:p>
            <a:r>
              <a:rPr lang="en-US" b="1">
                <a:latin typeface="Century Gothic" panose="020B0502020202020204" pitchFamily="34" charset="0"/>
                <a:cs typeface="Times New Roman" panose="02020603050405020304" pitchFamily="18" charset="0"/>
              </a:rPr>
              <a:t>99235 Hospital </a:t>
            </a:r>
            <a:r>
              <a:rPr lang="en-US" b="1" u="sng">
                <a:latin typeface="Century Gothic" panose="020B0502020202020204" pitchFamily="34" charset="0"/>
                <a:cs typeface="Times New Roman" panose="02020603050405020304" pitchFamily="18" charset="0"/>
              </a:rPr>
              <a:t>inpatient or observation </a:t>
            </a:r>
            <a:r>
              <a:rPr lang="en-US" b="1">
                <a:latin typeface="Century Gothic" panose="020B0502020202020204" pitchFamily="34" charset="0"/>
                <a:cs typeface="Times New Roman" panose="02020603050405020304" pitchFamily="18" charset="0"/>
              </a:rPr>
              <a:t>care</a:t>
            </a:r>
            <a:r>
              <a:rPr lang="en-US">
                <a:latin typeface="Century Gothic" panose="020B0502020202020204" pitchFamily="34" charset="0"/>
                <a:cs typeface="Times New Roman" panose="02020603050405020304" pitchFamily="18" charset="0"/>
              </a:rPr>
              <a:t>, including admission and discharge on the same date; </a:t>
            </a:r>
            <a:r>
              <a:rPr lang="en-US" u="sng">
                <a:latin typeface="Century Gothic" panose="020B0502020202020204" pitchFamily="34" charset="0"/>
                <a:cs typeface="Times New Roman" panose="02020603050405020304" pitchFamily="18" charset="0"/>
              </a:rPr>
              <a:t>moderate</a:t>
            </a:r>
            <a:r>
              <a:rPr lang="en-US">
                <a:latin typeface="Century Gothic" panose="020B0502020202020204" pitchFamily="34" charset="0"/>
                <a:cs typeface="Times New Roman" panose="02020603050405020304" pitchFamily="18" charset="0"/>
              </a:rPr>
              <a:t> medical decision making</a:t>
            </a:r>
          </a:p>
          <a:p>
            <a:endParaRPr lang="en-US">
              <a:latin typeface="Century Gothic" panose="020B0502020202020204" pitchFamily="34" charset="0"/>
              <a:cs typeface="Times New Roman" panose="02020603050405020304" pitchFamily="18" charset="0"/>
            </a:endParaRPr>
          </a:p>
          <a:p>
            <a:r>
              <a:rPr lang="en-US" b="1">
                <a:latin typeface="Century Gothic" panose="020B0502020202020204" pitchFamily="34" charset="0"/>
                <a:cs typeface="Times New Roman" panose="02020603050405020304" pitchFamily="18" charset="0"/>
              </a:rPr>
              <a:t>99236 Hospital </a:t>
            </a:r>
            <a:r>
              <a:rPr lang="en-US" b="1" u="sng">
                <a:latin typeface="Century Gothic" panose="020B0502020202020204" pitchFamily="34" charset="0"/>
                <a:cs typeface="Times New Roman" panose="02020603050405020304" pitchFamily="18" charset="0"/>
              </a:rPr>
              <a:t>inpatient or observation </a:t>
            </a:r>
            <a:r>
              <a:rPr lang="en-US" b="1">
                <a:latin typeface="Century Gothic" panose="020B0502020202020204" pitchFamily="34" charset="0"/>
                <a:cs typeface="Times New Roman" panose="02020603050405020304" pitchFamily="18" charset="0"/>
              </a:rPr>
              <a:t>care</a:t>
            </a:r>
            <a:r>
              <a:rPr lang="en-US">
                <a:latin typeface="Century Gothic" panose="020B0502020202020204" pitchFamily="34" charset="0"/>
                <a:cs typeface="Times New Roman" panose="02020603050405020304" pitchFamily="18" charset="0"/>
              </a:rPr>
              <a:t>, including admission and discharge on the same date; </a:t>
            </a:r>
            <a:r>
              <a:rPr lang="en-US" u="sng">
                <a:latin typeface="Century Gothic" panose="020B0502020202020204" pitchFamily="34" charset="0"/>
                <a:cs typeface="Times New Roman" panose="02020603050405020304" pitchFamily="18" charset="0"/>
              </a:rPr>
              <a:t>high</a:t>
            </a:r>
            <a:r>
              <a:rPr lang="en-US">
                <a:latin typeface="Century Gothic" panose="020B0502020202020204" pitchFamily="34" charset="0"/>
                <a:cs typeface="Times New Roman" panose="02020603050405020304" pitchFamily="18" charset="0"/>
              </a:rPr>
              <a:t> medical decision making</a:t>
            </a:r>
          </a:p>
          <a:p>
            <a:endParaRPr lang="en-US">
              <a:latin typeface="Century Gothic" panose="020B0502020202020204" pitchFamily="34" charset="0"/>
            </a:endParaRPr>
          </a:p>
          <a:p>
            <a:endParaRPr lang="en-US">
              <a:latin typeface="Century Gothic" panose="020B0502020202020204" pitchFamily="34" charset="0"/>
            </a:endParaRPr>
          </a:p>
        </p:txBody>
      </p:sp>
      <p:sp>
        <p:nvSpPr>
          <p:cNvPr id="3" name="Title 2"/>
          <p:cNvSpPr>
            <a:spLocks noGrp="1"/>
          </p:cNvSpPr>
          <p:nvPr>
            <p:ph type="title"/>
          </p:nvPr>
        </p:nvSpPr>
        <p:spPr>
          <a:xfrm>
            <a:off x="2149637" y="299187"/>
            <a:ext cx="20328572" cy="2011680"/>
          </a:xfrm>
        </p:spPr>
        <p:txBody>
          <a:bodyPr/>
          <a:lstStyle/>
          <a:p>
            <a:r>
              <a:rPr lang="en-US"/>
              <a:t>2023 Same Day Admit and Discharge</a:t>
            </a:r>
            <a:br>
              <a:rPr lang="en-US"/>
            </a:br>
            <a:r>
              <a:rPr lang="en-US"/>
              <a:t>Combine Inpatient and Observation</a:t>
            </a:r>
          </a:p>
        </p:txBody>
      </p:sp>
    </p:spTree>
    <p:extLst>
      <p:ext uri="{BB962C8B-B14F-4D97-AF65-F5344CB8AC3E}">
        <p14:creationId xmlns:p14="http://schemas.microsoft.com/office/powerpoint/2010/main" val="1422505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lIns="91425" tIns="45712" rIns="91425" bIns="45712" anchor="t"/>
          <a:lstStyle/>
          <a:p>
            <a:pPr marL="685165" indent="-685165">
              <a:lnSpc>
                <a:spcPct val="100000"/>
              </a:lnSpc>
            </a:pPr>
            <a:r>
              <a:rPr lang="en-US" dirty="0">
                <a:ea typeface="MS PGothic"/>
              </a:rPr>
              <a:t>Admit and discharge more than one calendar day:</a:t>
            </a:r>
          </a:p>
          <a:p>
            <a:pPr marL="685165" indent="-685165">
              <a:lnSpc>
                <a:spcPct val="100000"/>
              </a:lnSpc>
            </a:pPr>
            <a:r>
              <a:rPr lang="en-US" dirty="0">
                <a:ea typeface="MS PGothic"/>
              </a:rPr>
              <a:t>Initial day CPT codes:</a:t>
            </a:r>
          </a:p>
          <a:p>
            <a:pPr marL="1717040" lvl="1" indent="-802640">
              <a:lnSpc>
                <a:spcPct val="100000"/>
              </a:lnSpc>
            </a:pPr>
            <a:r>
              <a:rPr lang="en-US" b="1" dirty="0">
                <a:ea typeface="MS PGothic"/>
              </a:rPr>
              <a:t>99218</a:t>
            </a:r>
            <a:r>
              <a:rPr lang="en-US" dirty="0">
                <a:ea typeface="MS PGothic"/>
              </a:rPr>
              <a:t> Low complexity MDM</a:t>
            </a:r>
            <a:r>
              <a:rPr lang="en-AT" dirty="0">
                <a:ea typeface="MS PGothic"/>
              </a:rPr>
              <a:t>…</a:t>
            </a:r>
            <a:endParaRPr lang="en-US" dirty="0">
              <a:ea typeface="MS PGothic"/>
            </a:endParaRPr>
          </a:p>
          <a:p>
            <a:pPr marL="1717040" lvl="1" indent="-802640">
              <a:lnSpc>
                <a:spcPct val="100000"/>
              </a:lnSpc>
            </a:pPr>
            <a:endParaRPr lang="en-US"/>
          </a:p>
          <a:p>
            <a:pPr marL="1717040" lvl="1" indent="-802640">
              <a:lnSpc>
                <a:spcPct val="100000"/>
              </a:lnSpc>
            </a:pPr>
            <a:r>
              <a:rPr lang="en-US" b="1" dirty="0">
                <a:ea typeface="MS PGothic"/>
              </a:rPr>
              <a:t>99219</a:t>
            </a:r>
            <a:r>
              <a:rPr lang="en-US" dirty="0">
                <a:ea typeface="MS PGothic"/>
              </a:rPr>
              <a:t> Moderate complexity MDM </a:t>
            </a:r>
            <a:r>
              <a:rPr lang="en-AT" dirty="0">
                <a:ea typeface="MS PGothic"/>
              </a:rPr>
              <a:t>…</a:t>
            </a:r>
            <a:endParaRPr lang="en-US" dirty="0">
              <a:ea typeface="MS PGothic"/>
            </a:endParaRPr>
          </a:p>
          <a:p>
            <a:pPr marL="913765" lvl="1" indent="0">
              <a:lnSpc>
                <a:spcPct val="100000"/>
              </a:lnSpc>
              <a:buNone/>
            </a:pPr>
            <a:endParaRPr lang="en-US"/>
          </a:p>
          <a:p>
            <a:pPr marL="1717040" lvl="1" indent="-802640">
              <a:lnSpc>
                <a:spcPct val="100000"/>
              </a:lnSpc>
            </a:pPr>
            <a:r>
              <a:rPr lang="en-US" b="1">
                <a:ea typeface="MS PGothic"/>
              </a:rPr>
              <a:t>99220</a:t>
            </a:r>
            <a:r>
              <a:rPr lang="en-US" dirty="0">
                <a:ea typeface="MS PGothic"/>
              </a:rPr>
              <a:t> High complexity MDM</a:t>
            </a:r>
            <a:r>
              <a:rPr lang="en-AT" dirty="0">
                <a:ea typeface="MS PGothic"/>
              </a:rPr>
              <a:t>…</a:t>
            </a:r>
            <a:endParaRPr lang="en-US" dirty="0">
              <a:ea typeface="MS PGothic"/>
            </a:endParaRPr>
          </a:p>
          <a:p>
            <a:pPr marL="1828165" lvl="2" indent="0">
              <a:lnSpc>
                <a:spcPct val="100000"/>
              </a:lnSpc>
              <a:buNone/>
            </a:pPr>
            <a:endParaRPr lang="en-US"/>
          </a:p>
        </p:txBody>
      </p:sp>
      <p:sp>
        <p:nvSpPr>
          <p:cNvPr id="3" name="Title 2"/>
          <p:cNvSpPr>
            <a:spLocks noGrp="1"/>
          </p:cNvSpPr>
          <p:nvPr>
            <p:ph type="title"/>
          </p:nvPr>
        </p:nvSpPr>
        <p:spPr/>
        <p:txBody>
          <a:bodyPr/>
          <a:lstStyle/>
          <a:p>
            <a:r>
              <a:rPr lang="en-US"/>
              <a:t>Observation Initial Day CPT Codes Big Changes</a:t>
            </a:r>
          </a:p>
        </p:txBody>
      </p:sp>
      <p:pic>
        <p:nvPicPr>
          <p:cNvPr id="5" name="Picture 4">
            <a:extLst>
              <a:ext uri="{FF2B5EF4-FFF2-40B4-BE49-F238E27FC236}">
                <a16:creationId xmlns:a16="http://schemas.microsoft.com/office/drawing/2014/main" id="{DDA41A22-5F96-36E6-5E2D-CB0CFBA781A0}"/>
              </a:ext>
            </a:extLst>
          </p:cNvPr>
          <p:cNvPicPr>
            <a:picLocks noChangeAspect="1"/>
          </p:cNvPicPr>
          <p:nvPr/>
        </p:nvPicPr>
        <p:blipFill>
          <a:blip r:embed="rId3"/>
          <a:srcRect/>
          <a:stretch/>
        </p:blipFill>
        <p:spPr>
          <a:xfrm>
            <a:off x="16876686" y="3674694"/>
            <a:ext cx="5601523" cy="5873367"/>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28893627-889A-0BCE-2BE7-AB860D951100}"/>
              </a:ext>
            </a:extLst>
          </p:cNvPr>
          <p:cNvPicPr>
            <a:picLocks noChangeAspect="1"/>
          </p:cNvPicPr>
          <p:nvPr/>
        </p:nvPicPr>
        <p:blipFill>
          <a:blip r:embed="rId4"/>
          <a:stretch>
            <a:fillRect/>
          </a:stretch>
        </p:blipFill>
        <p:spPr>
          <a:xfrm rot="21063077">
            <a:off x="11845974" y="5015423"/>
            <a:ext cx="2931459" cy="735137"/>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26385B68-BE37-A90D-8BC3-AC2632C6C9E0}"/>
              </a:ext>
            </a:extLst>
          </p:cNvPr>
          <p:cNvPicPr>
            <a:picLocks noChangeAspect="1"/>
          </p:cNvPicPr>
          <p:nvPr/>
        </p:nvPicPr>
        <p:blipFill>
          <a:blip r:embed="rId4"/>
          <a:stretch>
            <a:fillRect/>
          </a:stretch>
        </p:blipFill>
        <p:spPr>
          <a:xfrm rot="21063077">
            <a:off x="13641904" y="6617117"/>
            <a:ext cx="2931459" cy="735137"/>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3F7D68EC-900D-561F-A79A-269C6E1BDBD1}"/>
              </a:ext>
            </a:extLst>
          </p:cNvPr>
          <p:cNvPicPr>
            <a:picLocks noChangeAspect="1"/>
          </p:cNvPicPr>
          <p:nvPr/>
        </p:nvPicPr>
        <p:blipFill>
          <a:blip r:embed="rId4"/>
          <a:stretch>
            <a:fillRect/>
          </a:stretch>
        </p:blipFill>
        <p:spPr>
          <a:xfrm rot="21063077">
            <a:off x="12407762" y="8148588"/>
            <a:ext cx="2931459" cy="735137"/>
          </a:xfrm>
          <a:prstGeom prst="rect">
            <a:avLst/>
          </a:prstGeom>
        </p:spPr>
      </p:pic>
    </p:spTree>
    <p:extLst>
      <p:ext uri="{BB962C8B-B14F-4D97-AF65-F5344CB8AC3E}">
        <p14:creationId xmlns:p14="http://schemas.microsoft.com/office/powerpoint/2010/main" val="160634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0" indent="0" algn="ctr">
              <a:buClr>
                <a:srgbClr val="0039A6"/>
              </a:buClr>
              <a:buNone/>
            </a:pPr>
            <a:r>
              <a:rPr lang="en-US" b="1">
                <a:latin typeface="Century Gothic" panose="020B0502020202020204" pitchFamily="34" charset="0"/>
              </a:rPr>
              <a:t>Inpatient and Observation services combined under a single numeric code </a:t>
            </a:r>
          </a:p>
          <a:p>
            <a:pPr marL="0" indent="0">
              <a:buNone/>
            </a:pPr>
            <a:endParaRPr lang="en-US">
              <a:latin typeface="Century Gothic" panose="020B0502020202020204" pitchFamily="34" charset="0"/>
            </a:endParaRPr>
          </a:p>
          <a:p>
            <a:r>
              <a:rPr lang="en-US" b="1">
                <a:latin typeface="Century Gothic" panose="020B0502020202020204" pitchFamily="34" charset="0"/>
                <a:cs typeface="Times New Roman" panose="02020603050405020304" pitchFamily="18" charset="0"/>
              </a:rPr>
              <a:t>99221 Initial hospital </a:t>
            </a:r>
            <a:r>
              <a:rPr lang="en-US" b="1" u="sng">
                <a:latin typeface="Century Gothic" panose="020B0502020202020204" pitchFamily="34" charset="0"/>
                <a:cs typeface="Times New Roman" panose="02020603050405020304" pitchFamily="18" charset="0"/>
              </a:rPr>
              <a:t>inpatient or observation</a:t>
            </a:r>
            <a:r>
              <a:rPr lang="en-US" b="1">
                <a:latin typeface="Century Gothic" panose="020B0502020202020204" pitchFamily="34" charset="0"/>
                <a:cs typeface="Times New Roman" panose="02020603050405020304" pitchFamily="18" charset="0"/>
              </a:rPr>
              <a:t> care, </a:t>
            </a:r>
            <a:r>
              <a:rPr lang="en-US">
                <a:latin typeface="Century Gothic" panose="020B0502020202020204" pitchFamily="34" charset="0"/>
                <a:cs typeface="Times New Roman" panose="02020603050405020304" pitchFamily="18" charset="0"/>
              </a:rPr>
              <a:t>per day,                              </a:t>
            </a:r>
            <a:r>
              <a:rPr lang="en-US" u="sng">
                <a:latin typeface="Century Gothic" panose="020B0502020202020204" pitchFamily="34" charset="0"/>
                <a:cs typeface="Times New Roman" panose="02020603050405020304" pitchFamily="18" charset="0"/>
              </a:rPr>
              <a:t>straight forward or low medical decision making</a:t>
            </a:r>
          </a:p>
          <a:p>
            <a:pPr lvl="5"/>
            <a:endParaRPr lang="en-US">
              <a:solidFill>
                <a:schemeClr val="tx1">
                  <a:lumMod val="75000"/>
                </a:schemeClr>
              </a:solidFill>
              <a:latin typeface="Century Gothic" panose="020B0502020202020204" pitchFamily="34" charset="0"/>
              <a:cs typeface="Times New Roman" panose="02020603050405020304" pitchFamily="18" charset="0"/>
            </a:endParaRPr>
          </a:p>
          <a:p>
            <a:r>
              <a:rPr lang="en-US" b="1">
                <a:latin typeface="Century Gothic" panose="020B0502020202020204" pitchFamily="34" charset="0"/>
                <a:cs typeface="Times New Roman" panose="02020603050405020304" pitchFamily="18" charset="0"/>
              </a:rPr>
              <a:t>99222 Initial hospital </a:t>
            </a:r>
            <a:r>
              <a:rPr lang="en-US" b="1" u="sng">
                <a:latin typeface="Century Gothic" panose="020B0502020202020204" pitchFamily="34" charset="0"/>
                <a:cs typeface="Times New Roman" panose="02020603050405020304" pitchFamily="18" charset="0"/>
              </a:rPr>
              <a:t>inpatient or observation</a:t>
            </a:r>
            <a:r>
              <a:rPr lang="en-US" b="1">
                <a:latin typeface="Century Gothic" panose="020B0502020202020204" pitchFamily="34" charset="0"/>
                <a:cs typeface="Times New Roman" panose="02020603050405020304" pitchFamily="18" charset="0"/>
              </a:rPr>
              <a:t> care, </a:t>
            </a:r>
            <a:r>
              <a:rPr lang="en-US">
                <a:latin typeface="Century Gothic" panose="020B0502020202020204" pitchFamily="34" charset="0"/>
                <a:cs typeface="Times New Roman" panose="02020603050405020304" pitchFamily="18" charset="0"/>
              </a:rPr>
              <a:t>per day,                           </a:t>
            </a:r>
            <a:r>
              <a:rPr lang="en-US" u="sng">
                <a:latin typeface="Century Gothic" panose="020B0502020202020204" pitchFamily="34" charset="0"/>
                <a:cs typeface="Times New Roman" panose="02020603050405020304" pitchFamily="18" charset="0"/>
              </a:rPr>
              <a:t>moderate</a:t>
            </a:r>
            <a:r>
              <a:rPr lang="en-US">
                <a:latin typeface="Century Gothic" panose="020B0502020202020204" pitchFamily="34" charset="0"/>
                <a:cs typeface="Times New Roman" panose="02020603050405020304" pitchFamily="18" charset="0"/>
              </a:rPr>
              <a:t> medical decision making</a:t>
            </a:r>
          </a:p>
          <a:p>
            <a:endParaRPr lang="en-US">
              <a:latin typeface="Century Gothic" panose="020B0502020202020204" pitchFamily="34" charset="0"/>
              <a:cs typeface="Times New Roman" panose="02020603050405020304" pitchFamily="18" charset="0"/>
            </a:endParaRPr>
          </a:p>
          <a:p>
            <a:r>
              <a:rPr lang="en-US" b="1">
                <a:latin typeface="Century Gothic" panose="020B0502020202020204" pitchFamily="34" charset="0"/>
                <a:cs typeface="Times New Roman" panose="02020603050405020304" pitchFamily="18" charset="0"/>
              </a:rPr>
              <a:t>99223 Initial  hospital </a:t>
            </a:r>
            <a:r>
              <a:rPr lang="en-US" b="1" u="sng">
                <a:latin typeface="Century Gothic" panose="020B0502020202020204" pitchFamily="34" charset="0"/>
                <a:cs typeface="Times New Roman" panose="02020603050405020304" pitchFamily="18" charset="0"/>
              </a:rPr>
              <a:t>inpatient or observation</a:t>
            </a:r>
            <a:r>
              <a:rPr lang="en-US" b="1">
                <a:latin typeface="Century Gothic" panose="020B0502020202020204" pitchFamily="34" charset="0"/>
                <a:cs typeface="Times New Roman" panose="02020603050405020304" pitchFamily="18" charset="0"/>
              </a:rPr>
              <a:t> care, </a:t>
            </a:r>
            <a:r>
              <a:rPr lang="en-US">
                <a:latin typeface="Century Gothic" panose="020B0502020202020204" pitchFamily="34" charset="0"/>
                <a:cs typeface="Times New Roman" panose="02020603050405020304" pitchFamily="18" charset="0"/>
              </a:rPr>
              <a:t>per day,                                  </a:t>
            </a:r>
            <a:r>
              <a:rPr lang="en-US" u="sng">
                <a:latin typeface="Century Gothic" panose="020B0502020202020204" pitchFamily="34" charset="0"/>
                <a:cs typeface="Times New Roman" panose="02020603050405020304" pitchFamily="18" charset="0"/>
              </a:rPr>
              <a:t>high</a:t>
            </a:r>
            <a:r>
              <a:rPr lang="en-US">
                <a:latin typeface="Century Gothic" panose="020B0502020202020204" pitchFamily="34" charset="0"/>
                <a:cs typeface="Times New Roman" panose="02020603050405020304" pitchFamily="18" charset="0"/>
              </a:rPr>
              <a:t> medical decision making</a:t>
            </a:r>
          </a:p>
        </p:txBody>
      </p:sp>
      <p:sp>
        <p:nvSpPr>
          <p:cNvPr id="3" name="Title 2"/>
          <p:cNvSpPr>
            <a:spLocks noGrp="1"/>
          </p:cNvSpPr>
          <p:nvPr>
            <p:ph type="title"/>
          </p:nvPr>
        </p:nvSpPr>
        <p:spPr>
          <a:xfrm>
            <a:off x="2149637" y="323251"/>
            <a:ext cx="20328572" cy="2011680"/>
          </a:xfrm>
        </p:spPr>
        <p:txBody>
          <a:bodyPr/>
          <a:lstStyle/>
          <a:p>
            <a:r>
              <a:rPr lang="en-US"/>
              <a:t>2023 Initial Day </a:t>
            </a:r>
            <a:r>
              <a:rPr lang="en-US" err="1"/>
              <a:t>Obs</a:t>
            </a:r>
            <a:r>
              <a:rPr lang="en-US"/>
              <a:t> Service Now Combined </a:t>
            </a:r>
            <a:br>
              <a:rPr lang="en-US"/>
            </a:br>
            <a:r>
              <a:rPr lang="en-US"/>
              <a:t>With Inpatient</a:t>
            </a:r>
          </a:p>
        </p:txBody>
      </p:sp>
    </p:spTree>
    <p:extLst>
      <p:ext uri="{BB962C8B-B14F-4D97-AF65-F5344CB8AC3E}">
        <p14:creationId xmlns:p14="http://schemas.microsoft.com/office/powerpoint/2010/main" val="1825885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u="sng"/>
              <a:t>Discharge Day</a:t>
            </a:r>
            <a:r>
              <a:rPr lang="en-US" b="1"/>
              <a:t> CPT Code:</a:t>
            </a:r>
          </a:p>
          <a:p>
            <a:pPr>
              <a:lnSpc>
                <a:spcPct val="100000"/>
              </a:lnSpc>
            </a:pPr>
            <a:r>
              <a:rPr lang="en-US" b="1"/>
              <a:t>99217-</a:t>
            </a:r>
            <a:r>
              <a:rPr lang="en-US"/>
              <a:t> Discharge Day</a:t>
            </a:r>
            <a:r>
              <a:rPr lang="en-AT"/>
              <a:t>…</a:t>
            </a:r>
            <a:endParaRPr lang="en-US"/>
          </a:p>
          <a:p>
            <a:pPr>
              <a:lnSpc>
                <a:spcPct val="100000"/>
              </a:lnSpc>
            </a:pPr>
            <a:r>
              <a:rPr lang="en-US"/>
              <a:t>Includes final exam, discussion of observation stay, follow-up instructions, and documentation</a:t>
            </a:r>
          </a:p>
          <a:p>
            <a:pPr>
              <a:lnSpc>
                <a:spcPct val="100000"/>
              </a:lnSpc>
            </a:pPr>
            <a:r>
              <a:rPr lang="en-US"/>
              <a:t>Used with codes from the initial observation day codes series (99218/99219/99220)</a:t>
            </a:r>
          </a:p>
          <a:p>
            <a:pPr>
              <a:lnSpc>
                <a:spcPct val="100000"/>
              </a:lnSpc>
            </a:pPr>
            <a:endParaRPr lang="en-US"/>
          </a:p>
        </p:txBody>
      </p:sp>
      <p:sp>
        <p:nvSpPr>
          <p:cNvPr id="3" name="Title 2"/>
          <p:cNvSpPr>
            <a:spLocks noGrp="1"/>
          </p:cNvSpPr>
          <p:nvPr>
            <p:ph type="title"/>
          </p:nvPr>
        </p:nvSpPr>
        <p:spPr/>
        <p:txBody>
          <a:bodyPr>
            <a:normAutofit/>
          </a:bodyPr>
          <a:lstStyle/>
          <a:p>
            <a:r>
              <a:rPr lang="en-US"/>
              <a:t>Observation Discharge Code Big Changes</a:t>
            </a:r>
          </a:p>
        </p:txBody>
      </p:sp>
      <p:pic>
        <p:nvPicPr>
          <p:cNvPr id="5" name="Picture 4" descr="A picture containing icon&#10;&#10;Description automatically generated">
            <a:extLst>
              <a:ext uri="{FF2B5EF4-FFF2-40B4-BE49-F238E27FC236}">
                <a16:creationId xmlns:a16="http://schemas.microsoft.com/office/drawing/2014/main" id="{14434430-735C-1927-7643-8D4A9CA39AD9}"/>
              </a:ext>
            </a:extLst>
          </p:cNvPr>
          <p:cNvPicPr>
            <a:picLocks noChangeAspect="1"/>
          </p:cNvPicPr>
          <p:nvPr/>
        </p:nvPicPr>
        <p:blipFill>
          <a:blip r:embed="rId3"/>
          <a:stretch>
            <a:fillRect/>
          </a:stretch>
        </p:blipFill>
        <p:spPr>
          <a:xfrm rot="21063077">
            <a:off x="9292525" y="4248940"/>
            <a:ext cx="2931459" cy="735137"/>
          </a:xfrm>
          <a:prstGeom prst="rect">
            <a:avLst/>
          </a:prstGeom>
        </p:spPr>
      </p:pic>
    </p:spTree>
    <p:extLst>
      <p:ext uri="{BB962C8B-B14F-4D97-AF65-F5344CB8AC3E}">
        <p14:creationId xmlns:p14="http://schemas.microsoft.com/office/powerpoint/2010/main" val="142372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9637" y="3556002"/>
            <a:ext cx="9356563" cy="3092150"/>
          </a:xfrm>
        </p:spPr>
        <p:txBody>
          <a:bodyPr/>
          <a:lstStyle/>
          <a:p>
            <a:pPr marL="0" indent="0">
              <a:buNone/>
            </a:pPr>
            <a:r>
              <a:rPr lang="en-US">
                <a:solidFill>
                  <a:schemeClr val="accent1"/>
                </a:solidFill>
              </a:rPr>
              <a:t>▲</a:t>
            </a:r>
            <a:r>
              <a:rPr lang="en-US"/>
              <a:t> </a:t>
            </a:r>
            <a:r>
              <a:rPr lang="en-US" b="1"/>
              <a:t>99238 Hospital inpatient or observation discharge day management; </a:t>
            </a:r>
            <a:r>
              <a:rPr lang="en-US" u="sng"/>
              <a:t>30 minutes or less </a:t>
            </a:r>
            <a:r>
              <a:rPr lang="en-US"/>
              <a:t>on the date of the encounter</a:t>
            </a:r>
          </a:p>
        </p:txBody>
      </p:sp>
      <p:sp>
        <p:nvSpPr>
          <p:cNvPr id="3" name="Title 2"/>
          <p:cNvSpPr>
            <a:spLocks noGrp="1"/>
          </p:cNvSpPr>
          <p:nvPr>
            <p:ph type="title"/>
          </p:nvPr>
        </p:nvSpPr>
        <p:spPr>
          <a:xfrm>
            <a:off x="2149637" y="346420"/>
            <a:ext cx="20328572" cy="2011680"/>
          </a:xfrm>
        </p:spPr>
        <p:txBody>
          <a:bodyPr/>
          <a:lstStyle/>
          <a:p>
            <a:r>
              <a:rPr lang="en-US"/>
              <a:t>2023 </a:t>
            </a:r>
            <a:r>
              <a:rPr lang="en-US" err="1"/>
              <a:t>Obs</a:t>
            </a:r>
            <a:r>
              <a:rPr lang="en-US"/>
              <a:t> Discharge Service: </a:t>
            </a:r>
            <a:br>
              <a:rPr lang="en-US"/>
            </a:br>
            <a:r>
              <a:rPr lang="en-US"/>
              <a:t>Now Combined  with Inpatient and Time Based</a:t>
            </a:r>
          </a:p>
        </p:txBody>
      </p:sp>
      <p:sp>
        <p:nvSpPr>
          <p:cNvPr id="14" name="Content Placeholder 1">
            <a:extLst>
              <a:ext uri="{FF2B5EF4-FFF2-40B4-BE49-F238E27FC236}">
                <a16:creationId xmlns:a16="http://schemas.microsoft.com/office/drawing/2014/main" id="{F7D2D56C-F3D9-C0F5-0A4A-71E9F3205BA4}"/>
              </a:ext>
            </a:extLst>
          </p:cNvPr>
          <p:cNvSpPr txBox="1">
            <a:spLocks/>
          </p:cNvSpPr>
          <p:nvPr/>
        </p:nvSpPr>
        <p:spPr>
          <a:xfrm>
            <a:off x="13128647" y="3556002"/>
            <a:ext cx="10178393" cy="4216396"/>
          </a:xfrm>
          <a:prstGeom prst="rect">
            <a:avLst/>
          </a:prstGeom>
        </p:spPr>
        <p:txBody>
          <a:bodyPr lIns="91425" tIns="45712" rIns="91425" bIns="45712"/>
          <a:lstStyle>
            <a:lvl1pPr marL="685678" indent="-685678" algn="l" defTabSz="914240" rtl="0" eaLnBrk="0" fontAlgn="base" hangingPunct="0">
              <a:lnSpc>
                <a:spcPct val="110000"/>
              </a:lnSpc>
              <a:spcBef>
                <a:spcPct val="20000"/>
              </a:spcBef>
              <a:spcAft>
                <a:spcPct val="0"/>
              </a:spcAft>
              <a:buClr>
                <a:schemeClr val="accent5"/>
              </a:buClr>
              <a:buSzPct val="80000"/>
              <a:buFont typeface="Georgia Bold Italic"/>
              <a:buChar char="▪"/>
              <a:defRPr sz="4300" b="0" i="0" kern="1200">
                <a:solidFill>
                  <a:schemeClr val="tx1">
                    <a:lumMod val="75000"/>
                  </a:schemeClr>
                </a:solidFill>
                <a:latin typeface="Century Gothic"/>
                <a:ea typeface="MS PGothic" pitchFamily="34" charset="-128"/>
                <a:cs typeface="Century Gothic"/>
              </a:defRPr>
            </a:lvl1pPr>
            <a:lvl2pPr marL="1717373" indent="-803136" algn="l" defTabSz="914240" rtl="0" eaLnBrk="0" fontAlgn="base" hangingPunct="0">
              <a:lnSpc>
                <a:spcPct val="110000"/>
              </a:lnSpc>
              <a:spcBef>
                <a:spcPct val="20000"/>
              </a:spcBef>
              <a:spcAft>
                <a:spcPct val="0"/>
              </a:spcAft>
              <a:buClr>
                <a:schemeClr val="accent5"/>
              </a:buClr>
              <a:buSzPct val="85000"/>
              <a:buFont typeface="Menlo Bold"/>
              <a:buChar char="‒"/>
              <a:defRPr sz="4300" b="0" i="0" kern="1200">
                <a:solidFill>
                  <a:schemeClr val="tx1">
                    <a:lumMod val="75000"/>
                  </a:schemeClr>
                </a:solidFill>
                <a:latin typeface="Century Gothic"/>
                <a:ea typeface="MS PGothic" pitchFamily="34" charset="-128"/>
                <a:cs typeface="Century Gothic"/>
              </a:defRPr>
            </a:lvl2pPr>
            <a:lvl3pPr marL="2399877" indent="-571400" algn="l" defTabSz="914240" rtl="0" eaLnBrk="0" fontAlgn="base" hangingPunct="0">
              <a:lnSpc>
                <a:spcPct val="110000"/>
              </a:lnSpc>
              <a:spcBef>
                <a:spcPct val="20000"/>
              </a:spcBef>
              <a:spcAft>
                <a:spcPct val="0"/>
              </a:spcAft>
              <a:buClr>
                <a:schemeClr val="accent5"/>
              </a:buClr>
              <a:buSzPct val="85000"/>
              <a:buFont typeface="Arial"/>
              <a:buChar char="•"/>
              <a:defRPr sz="4300" b="0" i="0" kern="1200">
                <a:solidFill>
                  <a:schemeClr val="tx1">
                    <a:lumMod val="75000"/>
                  </a:schemeClr>
                </a:solidFill>
                <a:latin typeface="Century Gothic"/>
                <a:ea typeface="MS PGothic" pitchFamily="34" charset="-128"/>
                <a:cs typeface="Century Gothic"/>
              </a:defRPr>
            </a:lvl3pPr>
            <a:lvl4pPr marL="3199836" indent="-457119" algn="l" defTabSz="914240" rtl="0" eaLnBrk="0" fontAlgn="base" hangingPunct="0">
              <a:spcBef>
                <a:spcPct val="20000"/>
              </a:spcBef>
              <a:spcAft>
                <a:spcPct val="0"/>
              </a:spcAft>
              <a:buFont typeface="Arial" charset="0"/>
              <a:buChar char="–"/>
              <a:defRPr sz="4000" b="0" i="0" kern="1200">
                <a:solidFill>
                  <a:schemeClr val="tx1"/>
                </a:solidFill>
                <a:latin typeface="Century Gothic"/>
                <a:ea typeface="MS PGothic" pitchFamily="34" charset="-128"/>
                <a:cs typeface="Century Gothic"/>
              </a:defRPr>
            </a:lvl4pPr>
            <a:lvl5pPr marL="4114076" indent="-457119" algn="l" defTabSz="914240" rtl="0" eaLnBrk="0" fontAlgn="base" hangingPunct="0">
              <a:spcBef>
                <a:spcPct val="20000"/>
              </a:spcBef>
              <a:spcAft>
                <a:spcPct val="0"/>
              </a:spcAft>
              <a:buFont typeface="Arial" charset="0"/>
              <a:buChar char="»"/>
              <a:defRPr sz="4000" b="0" i="0" kern="1200">
                <a:solidFill>
                  <a:schemeClr val="tx1"/>
                </a:solidFill>
                <a:latin typeface="Century Gothic"/>
                <a:ea typeface="MS PGothic" pitchFamily="34" charset="-128"/>
                <a:cs typeface="Century Gothic"/>
              </a:defRPr>
            </a:lvl5pPr>
            <a:lvl6pPr marL="5028314" indent="-457119" algn="l" defTabSz="914240" rtl="0" eaLnBrk="1" latinLnBrk="0" hangingPunct="1">
              <a:spcBef>
                <a:spcPct val="20000"/>
              </a:spcBef>
              <a:buFont typeface="Arial"/>
              <a:buChar char="•"/>
              <a:defRPr sz="4000" kern="1200">
                <a:solidFill>
                  <a:schemeClr val="tx1"/>
                </a:solidFill>
                <a:latin typeface="+mn-lt"/>
                <a:ea typeface="+mn-ea"/>
                <a:cs typeface="+mn-cs"/>
              </a:defRPr>
            </a:lvl6pPr>
            <a:lvl7pPr marL="5942554" indent="-457119" algn="l" defTabSz="914240" rtl="0" eaLnBrk="1" latinLnBrk="0" hangingPunct="1">
              <a:spcBef>
                <a:spcPct val="20000"/>
              </a:spcBef>
              <a:buFont typeface="Arial"/>
              <a:buChar char="•"/>
              <a:defRPr sz="4000" kern="1200">
                <a:solidFill>
                  <a:schemeClr val="tx1"/>
                </a:solidFill>
                <a:latin typeface="+mn-lt"/>
                <a:ea typeface="+mn-ea"/>
                <a:cs typeface="+mn-cs"/>
              </a:defRPr>
            </a:lvl7pPr>
            <a:lvl8pPr marL="6856792" indent="-457119" algn="l" defTabSz="914240" rtl="0" eaLnBrk="1" latinLnBrk="0" hangingPunct="1">
              <a:spcBef>
                <a:spcPct val="20000"/>
              </a:spcBef>
              <a:buFont typeface="Arial"/>
              <a:buChar char="•"/>
              <a:defRPr sz="4000" kern="1200">
                <a:solidFill>
                  <a:schemeClr val="tx1"/>
                </a:solidFill>
                <a:latin typeface="+mn-lt"/>
                <a:ea typeface="+mn-ea"/>
                <a:cs typeface="+mn-cs"/>
              </a:defRPr>
            </a:lvl8pPr>
            <a:lvl9pPr marL="7771032" indent="-457119" algn="l" defTabSz="914240" rtl="0" eaLnBrk="1" latinLnBrk="0" hangingPunct="1">
              <a:spcBef>
                <a:spcPct val="20000"/>
              </a:spcBef>
              <a:buFont typeface="Arial"/>
              <a:buChar char="•"/>
              <a:defRPr sz="4000" kern="1200">
                <a:solidFill>
                  <a:schemeClr val="tx1"/>
                </a:solidFill>
                <a:latin typeface="+mn-lt"/>
                <a:ea typeface="+mn-ea"/>
                <a:cs typeface="+mn-cs"/>
              </a:defRPr>
            </a:lvl9pPr>
          </a:lstStyle>
          <a:p>
            <a:pPr marL="0" indent="0">
              <a:buNone/>
            </a:pPr>
            <a:r>
              <a:rPr lang="en-US">
                <a:solidFill>
                  <a:schemeClr val="accent1"/>
                </a:solidFill>
              </a:rPr>
              <a:t>▲</a:t>
            </a:r>
            <a:r>
              <a:rPr lang="en-US"/>
              <a:t> </a:t>
            </a:r>
            <a:r>
              <a:rPr lang="en-US" b="1"/>
              <a:t>99239 Hospital inpatient or observation discharge day </a:t>
            </a:r>
            <a:r>
              <a:rPr lang="en-US"/>
              <a:t>management; </a:t>
            </a:r>
            <a:r>
              <a:rPr lang="en-US" u="sng"/>
              <a:t>more than 30 minutes </a:t>
            </a:r>
            <a:r>
              <a:rPr lang="en-US"/>
              <a:t>on the date of the encounter</a:t>
            </a:r>
          </a:p>
        </p:txBody>
      </p:sp>
      <p:pic>
        <p:nvPicPr>
          <p:cNvPr id="16" name="Picture 15">
            <a:extLst>
              <a:ext uri="{FF2B5EF4-FFF2-40B4-BE49-F238E27FC236}">
                <a16:creationId xmlns:a16="http://schemas.microsoft.com/office/drawing/2014/main" id="{E4FF186C-6DFB-D1F3-6E89-78BF53E77693}"/>
              </a:ext>
            </a:extLst>
          </p:cNvPr>
          <p:cNvPicPr>
            <a:picLocks noChangeAspect="1"/>
          </p:cNvPicPr>
          <p:nvPr/>
        </p:nvPicPr>
        <p:blipFill>
          <a:blip r:embed="rId3"/>
          <a:srcRect/>
          <a:stretch/>
        </p:blipFill>
        <p:spPr>
          <a:xfrm>
            <a:off x="2839688" y="7176655"/>
            <a:ext cx="6272778" cy="5576820"/>
          </a:xfrm>
          <a:prstGeom prst="rect">
            <a:avLst/>
          </a:prstGeom>
        </p:spPr>
      </p:pic>
      <p:pic>
        <p:nvPicPr>
          <p:cNvPr id="18" name="Picture 17">
            <a:extLst>
              <a:ext uri="{FF2B5EF4-FFF2-40B4-BE49-F238E27FC236}">
                <a16:creationId xmlns:a16="http://schemas.microsoft.com/office/drawing/2014/main" id="{F5976A65-164C-EE1F-EEA9-55B4BB9112EA}"/>
              </a:ext>
            </a:extLst>
          </p:cNvPr>
          <p:cNvPicPr>
            <a:picLocks noChangeAspect="1"/>
          </p:cNvPicPr>
          <p:nvPr/>
        </p:nvPicPr>
        <p:blipFill>
          <a:blip r:embed="rId4"/>
          <a:srcRect/>
          <a:stretch/>
        </p:blipFill>
        <p:spPr>
          <a:xfrm>
            <a:off x="13476487" y="7176655"/>
            <a:ext cx="6144520" cy="5576820"/>
          </a:xfrm>
          <a:prstGeom prst="rect">
            <a:avLst/>
          </a:prstGeom>
        </p:spPr>
      </p:pic>
    </p:spTree>
    <p:extLst>
      <p:ext uri="{BB962C8B-B14F-4D97-AF65-F5344CB8AC3E}">
        <p14:creationId xmlns:p14="http://schemas.microsoft.com/office/powerpoint/2010/main" val="4170786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303393" y="3840480"/>
          <a:ext cx="14086206" cy="6407575"/>
        </p:xfrm>
        <a:graphic>
          <a:graphicData uri="http://schemas.openxmlformats.org/drawingml/2006/table">
            <a:tbl>
              <a:tblPr firstRow="1" bandRow="1">
                <a:tableStyleId>{5C22544A-7EE6-4342-B048-85BDC9FD1C3A}</a:tableStyleId>
              </a:tblPr>
              <a:tblGrid>
                <a:gridCol w="7043103">
                  <a:extLst>
                    <a:ext uri="{9D8B030D-6E8A-4147-A177-3AD203B41FA5}">
                      <a16:colId xmlns:a16="http://schemas.microsoft.com/office/drawing/2014/main" val="240249313"/>
                    </a:ext>
                  </a:extLst>
                </a:gridCol>
                <a:gridCol w="7043103">
                  <a:extLst>
                    <a:ext uri="{9D8B030D-6E8A-4147-A177-3AD203B41FA5}">
                      <a16:colId xmlns:a16="http://schemas.microsoft.com/office/drawing/2014/main" val="2842051556"/>
                    </a:ext>
                  </a:extLst>
                </a:gridCol>
              </a:tblGrid>
              <a:tr h="1310640">
                <a:tc>
                  <a:txBody>
                    <a:bodyPr/>
                    <a:lstStyle/>
                    <a:p>
                      <a:r>
                        <a:rPr lang="en-US" sz="4000">
                          <a:latin typeface="Century Gothic" panose="020B0502020202020204" pitchFamily="34" charset="0"/>
                        </a:rPr>
                        <a:t>Observation 2022</a:t>
                      </a:r>
                    </a:p>
                  </a:txBody>
                  <a:tcPr marL="274320" marR="137160" marT="137160" marB="137160" anchor="ctr"/>
                </a:tc>
                <a:tc>
                  <a:txBody>
                    <a:bodyPr/>
                    <a:lstStyle/>
                    <a:p>
                      <a:r>
                        <a:rPr lang="en-US" sz="4000">
                          <a:latin typeface="Century Gothic" panose="020B0502020202020204" pitchFamily="34" charset="0"/>
                        </a:rPr>
                        <a:t>Observation 2023</a:t>
                      </a:r>
                    </a:p>
                  </a:txBody>
                  <a:tcPr marL="274320" marR="137160" marT="137160" marB="137160" anchor="ctr"/>
                </a:tc>
                <a:extLst>
                  <a:ext uri="{0D108BD9-81ED-4DB2-BD59-A6C34878D82A}">
                    <a16:rowId xmlns:a16="http://schemas.microsoft.com/office/drawing/2014/main" val="323984209"/>
                  </a:ext>
                </a:extLst>
              </a:tr>
              <a:tr h="1019387">
                <a:tc>
                  <a:txBody>
                    <a:bodyPr/>
                    <a:lstStyle/>
                    <a:p>
                      <a:r>
                        <a:rPr lang="en-US" sz="4000">
                          <a:solidFill>
                            <a:schemeClr val="tx1">
                              <a:lumMod val="75000"/>
                            </a:schemeClr>
                          </a:solidFill>
                          <a:latin typeface="Century Gothic" panose="020B0502020202020204" pitchFamily="34" charset="0"/>
                        </a:rPr>
                        <a:t>99218</a:t>
                      </a:r>
                    </a:p>
                  </a:txBody>
                  <a:tcPr marL="274320" marR="137160" marT="137160" marB="137160" anchor="ctr"/>
                </a:tc>
                <a:tc>
                  <a:txBody>
                    <a:bodyPr/>
                    <a:lstStyle/>
                    <a:p>
                      <a:r>
                        <a:rPr lang="en-US" sz="4000">
                          <a:solidFill>
                            <a:schemeClr val="tx1">
                              <a:lumMod val="75000"/>
                            </a:schemeClr>
                          </a:solidFill>
                          <a:latin typeface="Century Gothic" panose="020B0502020202020204" pitchFamily="34" charset="0"/>
                        </a:rPr>
                        <a:t>99221</a:t>
                      </a:r>
                    </a:p>
                  </a:txBody>
                  <a:tcPr marL="274320" marR="137160" marT="137160" marB="137160" anchor="ctr"/>
                </a:tc>
                <a:extLst>
                  <a:ext uri="{0D108BD9-81ED-4DB2-BD59-A6C34878D82A}">
                    <a16:rowId xmlns:a16="http://schemas.microsoft.com/office/drawing/2014/main" val="846709231"/>
                  </a:ext>
                </a:extLst>
              </a:tr>
              <a:tr h="1019387">
                <a:tc>
                  <a:txBody>
                    <a:bodyPr/>
                    <a:lstStyle/>
                    <a:p>
                      <a:r>
                        <a:rPr lang="en-US" sz="4000">
                          <a:solidFill>
                            <a:schemeClr val="tx1">
                              <a:lumMod val="75000"/>
                            </a:schemeClr>
                          </a:solidFill>
                          <a:latin typeface="Century Gothic" panose="020B0502020202020204" pitchFamily="34" charset="0"/>
                        </a:rPr>
                        <a:t>99219</a:t>
                      </a:r>
                    </a:p>
                  </a:txBody>
                  <a:tcPr marL="274320" marR="137160" marT="137160" marB="137160" anchor="ctr"/>
                </a:tc>
                <a:tc>
                  <a:txBody>
                    <a:bodyPr/>
                    <a:lstStyle/>
                    <a:p>
                      <a:r>
                        <a:rPr lang="en-US" sz="4000">
                          <a:solidFill>
                            <a:schemeClr val="tx1">
                              <a:lumMod val="75000"/>
                            </a:schemeClr>
                          </a:solidFill>
                          <a:latin typeface="Century Gothic" panose="020B0502020202020204" pitchFamily="34" charset="0"/>
                        </a:rPr>
                        <a:t>99222</a:t>
                      </a:r>
                    </a:p>
                  </a:txBody>
                  <a:tcPr marL="274320" marR="137160" marT="137160" marB="137160" anchor="ctr"/>
                </a:tc>
                <a:extLst>
                  <a:ext uri="{0D108BD9-81ED-4DB2-BD59-A6C34878D82A}">
                    <a16:rowId xmlns:a16="http://schemas.microsoft.com/office/drawing/2014/main" val="2651915768"/>
                  </a:ext>
                </a:extLst>
              </a:tr>
              <a:tr h="1019387">
                <a:tc>
                  <a:txBody>
                    <a:bodyPr/>
                    <a:lstStyle/>
                    <a:p>
                      <a:r>
                        <a:rPr lang="en-US" sz="4000">
                          <a:solidFill>
                            <a:schemeClr val="tx1">
                              <a:lumMod val="75000"/>
                            </a:schemeClr>
                          </a:solidFill>
                          <a:latin typeface="Century Gothic" panose="020B0502020202020204" pitchFamily="34" charset="0"/>
                        </a:rPr>
                        <a:t>99220</a:t>
                      </a:r>
                    </a:p>
                  </a:txBody>
                  <a:tcPr marL="274320" marR="137160" marT="137160" marB="137160" anchor="ctr"/>
                </a:tc>
                <a:tc>
                  <a:txBody>
                    <a:bodyPr/>
                    <a:lstStyle/>
                    <a:p>
                      <a:r>
                        <a:rPr lang="en-US" sz="4000">
                          <a:solidFill>
                            <a:schemeClr val="tx1">
                              <a:lumMod val="75000"/>
                            </a:schemeClr>
                          </a:solidFill>
                          <a:latin typeface="Century Gothic" panose="020B0502020202020204" pitchFamily="34" charset="0"/>
                        </a:rPr>
                        <a:t>99223</a:t>
                      </a:r>
                    </a:p>
                  </a:txBody>
                  <a:tcPr marL="274320" marR="137160" marT="137160" marB="137160" anchor="ctr"/>
                </a:tc>
                <a:extLst>
                  <a:ext uri="{0D108BD9-81ED-4DB2-BD59-A6C34878D82A}">
                    <a16:rowId xmlns:a16="http://schemas.microsoft.com/office/drawing/2014/main" val="3366433480"/>
                  </a:ext>
                </a:extLst>
              </a:tr>
              <a:tr h="1019387">
                <a:tc>
                  <a:txBody>
                    <a:bodyPr/>
                    <a:lstStyle/>
                    <a:p>
                      <a:r>
                        <a:rPr lang="en-US" sz="4000">
                          <a:solidFill>
                            <a:schemeClr val="tx1">
                              <a:lumMod val="75000"/>
                            </a:schemeClr>
                          </a:solidFill>
                          <a:latin typeface="Century Gothic" panose="020B0502020202020204" pitchFamily="34" charset="0"/>
                        </a:rPr>
                        <a:t>99217</a:t>
                      </a:r>
                    </a:p>
                  </a:txBody>
                  <a:tcPr marL="274320" marR="137160" marT="137160" marB="137160" anchor="ctr"/>
                </a:tc>
                <a:tc>
                  <a:txBody>
                    <a:bodyPr/>
                    <a:lstStyle/>
                    <a:p>
                      <a:r>
                        <a:rPr lang="en-US" sz="4000">
                          <a:solidFill>
                            <a:schemeClr val="tx1">
                              <a:lumMod val="75000"/>
                            </a:schemeClr>
                          </a:solidFill>
                          <a:latin typeface="Century Gothic" panose="020B0502020202020204" pitchFamily="34" charset="0"/>
                        </a:rPr>
                        <a:t>99238/99239</a:t>
                      </a:r>
                    </a:p>
                  </a:txBody>
                  <a:tcPr marL="274320" marR="137160" marT="137160" marB="137160" anchor="ctr"/>
                </a:tc>
                <a:extLst>
                  <a:ext uri="{0D108BD9-81ED-4DB2-BD59-A6C34878D82A}">
                    <a16:rowId xmlns:a16="http://schemas.microsoft.com/office/drawing/2014/main" val="1315124496"/>
                  </a:ext>
                </a:extLst>
              </a:tr>
              <a:tr h="1019387">
                <a:tc>
                  <a:txBody>
                    <a:bodyPr/>
                    <a:lstStyle/>
                    <a:p>
                      <a:r>
                        <a:rPr lang="en-US" sz="4000">
                          <a:solidFill>
                            <a:schemeClr val="tx1">
                              <a:lumMod val="75000"/>
                            </a:schemeClr>
                          </a:solidFill>
                          <a:latin typeface="Century Gothic" panose="020B0502020202020204" pitchFamily="34" charset="0"/>
                        </a:rPr>
                        <a:t>99234 - 99236</a:t>
                      </a:r>
                    </a:p>
                  </a:txBody>
                  <a:tcPr marL="274320" marR="137160" marT="137160" marB="137160" anchor="ctr"/>
                </a:tc>
                <a:tc>
                  <a:txBody>
                    <a:bodyPr/>
                    <a:lstStyle/>
                    <a:p>
                      <a:r>
                        <a:rPr lang="en-US" sz="4000">
                          <a:solidFill>
                            <a:schemeClr val="tx1">
                              <a:lumMod val="75000"/>
                            </a:schemeClr>
                          </a:solidFill>
                          <a:latin typeface="Century Gothic" panose="020B0502020202020204" pitchFamily="34" charset="0"/>
                        </a:rPr>
                        <a:t>99234 - 99236</a:t>
                      </a:r>
                    </a:p>
                  </a:txBody>
                  <a:tcPr marL="274320" marR="137160" marT="137160" marB="137160" anchor="ctr"/>
                </a:tc>
                <a:extLst>
                  <a:ext uri="{0D108BD9-81ED-4DB2-BD59-A6C34878D82A}">
                    <a16:rowId xmlns:a16="http://schemas.microsoft.com/office/drawing/2014/main" val="3481293172"/>
                  </a:ext>
                </a:extLst>
              </a:tr>
            </a:tbl>
          </a:graphicData>
        </a:graphic>
      </p:graphicFrame>
      <p:sp>
        <p:nvSpPr>
          <p:cNvPr id="3" name="Title 2"/>
          <p:cNvSpPr>
            <a:spLocks noGrp="1"/>
          </p:cNvSpPr>
          <p:nvPr>
            <p:ph type="title"/>
          </p:nvPr>
        </p:nvSpPr>
        <p:spPr/>
        <p:txBody>
          <a:bodyPr/>
          <a:lstStyle/>
          <a:p>
            <a:r>
              <a:rPr lang="en-US" err="1"/>
              <a:t>Obs</a:t>
            </a:r>
            <a:r>
              <a:rPr lang="en-US"/>
              <a:t> 2022 vs 2023 Code Structure</a:t>
            </a:r>
          </a:p>
        </p:txBody>
      </p:sp>
    </p:spTree>
    <p:extLst>
      <p:ext uri="{BB962C8B-B14F-4D97-AF65-F5344CB8AC3E}">
        <p14:creationId xmlns:p14="http://schemas.microsoft.com/office/powerpoint/2010/main" val="2067871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149637" y="4572000"/>
          <a:ext cx="20329524" cy="5389614"/>
        </p:xfrm>
        <a:graphic>
          <a:graphicData uri="http://schemas.openxmlformats.org/drawingml/2006/table">
            <a:tbl>
              <a:tblPr firstRow="1" bandRow="1">
                <a:tableStyleId>{5C22544A-7EE6-4342-B048-85BDC9FD1C3A}</a:tableStyleId>
              </a:tblPr>
              <a:tblGrid>
                <a:gridCol w="6312159">
                  <a:extLst>
                    <a:ext uri="{9D8B030D-6E8A-4147-A177-3AD203B41FA5}">
                      <a16:colId xmlns:a16="http://schemas.microsoft.com/office/drawing/2014/main" val="20000"/>
                    </a:ext>
                  </a:extLst>
                </a:gridCol>
                <a:gridCol w="6348360">
                  <a:extLst>
                    <a:ext uri="{9D8B030D-6E8A-4147-A177-3AD203B41FA5}">
                      <a16:colId xmlns:a16="http://schemas.microsoft.com/office/drawing/2014/main" val="20001"/>
                    </a:ext>
                  </a:extLst>
                </a:gridCol>
                <a:gridCol w="7669005">
                  <a:extLst>
                    <a:ext uri="{9D8B030D-6E8A-4147-A177-3AD203B41FA5}">
                      <a16:colId xmlns:a16="http://schemas.microsoft.com/office/drawing/2014/main" val="20002"/>
                    </a:ext>
                  </a:extLst>
                </a:gridCol>
              </a:tblGrid>
              <a:tr h="2316480">
                <a:tc>
                  <a:txBody>
                    <a:bodyPr/>
                    <a:lstStyle/>
                    <a:p>
                      <a:pPr algn="ctr"/>
                      <a:r>
                        <a:rPr lang="en-US" sz="4300" err="1">
                          <a:latin typeface="Century Gothic" panose="020B0502020202020204" pitchFamily="34" charset="0"/>
                        </a:rPr>
                        <a:t>Obs</a:t>
                      </a:r>
                      <a:r>
                        <a:rPr lang="en-US" sz="4300" baseline="0">
                          <a:latin typeface="Century Gothic" panose="020B0502020202020204" pitchFamily="34" charset="0"/>
                        </a:rPr>
                        <a:t> </a:t>
                      </a:r>
                      <a:r>
                        <a:rPr lang="en-US" sz="4300">
                          <a:latin typeface="Century Gothic" panose="020B0502020202020204" pitchFamily="34" charset="0"/>
                        </a:rPr>
                        <a:t>Complexity </a:t>
                      </a:r>
                      <a:br>
                        <a:rPr lang="en-US" sz="4300">
                          <a:latin typeface="Century Gothic" panose="020B0502020202020204" pitchFamily="34" charset="0"/>
                        </a:rPr>
                      </a:br>
                      <a:r>
                        <a:rPr lang="en-US" sz="4300">
                          <a:latin typeface="Century Gothic" panose="020B0502020202020204" pitchFamily="34" charset="0"/>
                        </a:rPr>
                        <a:t>of Care</a:t>
                      </a:r>
                      <a:endParaRPr lang="en-US" sz="4300" b="0">
                        <a:latin typeface="Century Gothic" panose="020B0502020202020204" pitchFamily="34" charset="0"/>
                        <a:cs typeface="Century Gothic"/>
                      </a:endParaRPr>
                    </a:p>
                  </a:txBody>
                  <a:tcPr marL="259479" marR="259479" marT="91312" marB="91312" anchor="ctr"/>
                </a:tc>
                <a:tc>
                  <a:txBody>
                    <a:bodyPr/>
                    <a:lstStyle/>
                    <a:p>
                      <a:pPr algn="ctr"/>
                      <a:r>
                        <a:rPr lang="en-US" sz="4300">
                          <a:latin typeface="Century Gothic" panose="020B0502020202020204" pitchFamily="34" charset="0"/>
                        </a:rPr>
                        <a:t>Care All</a:t>
                      </a:r>
                      <a:r>
                        <a:rPr lang="en-US" sz="4300" baseline="0">
                          <a:latin typeface="Century Gothic" panose="020B0502020202020204" pitchFamily="34" charset="0"/>
                        </a:rPr>
                        <a:t> on the </a:t>
                      </a:r>
                      <a:br>
                        <a:rPr lang="en-US" sz="4300" baseline="0">
                          <a:latin typeface="Century Gothic" panose="020B0502020202020204" pitchFamily="34" charset="0"/>
                        </a:rPr>
                      </a:br>
                      <a:r>
                        <a:rPr lang="en-US" sz="4300" baseline="0">
                          <a:latin typeface="Century Gothic" panose="020B0502020202020204" pitchFamily="34" charset="0"/>
                        </a:rPr>
                        <a:t>Same Day</a:t>
                      </a:r>
                      <a:endParaRPr lang="en-US" sz="4300" b="0">
                        <a:latin typeface="Century Gothic" panose="020B0502020202020204" pitchFamily="34" charset="0"/>
                        <a:cs typeface="Century Gothic"/>
                      </a:endParaRPr>
                    </a:p>
                  </a:txBody>
                  <a:tcPr marL="259479" marR="259479" marT="91312" marB="91312" anchor="ctr"/>
                </a:tc>
                <a:tc>
                  <a:txBody>
                    <a:bodyPr/>
                    <a:lstStyle/>
                    <a:p>
                      <a:pPr algn="ctr"/>
                      <a:r>
                        <a:rPr lang="en-US" sz="4300">
                          <a:latin typeface="Century Gothic" panose="020B0502020202020204" pitchFamily="34" charset="0"/>
                        </a:rPr>
                        <a:t>Care</a:t>
                      </a:r>
                      <a:r>
                        <a:rPr lang="en-US" sz="4300" baseline="0">
                          <a:latin typeface="Century Gothic" panose="020B0502020202020204" pitchFamily="34" charset="0"/>
                        </a:rPr>
                        <a:t> Covers Two </a:t>
                      </a:r>
                      <a:br>
                        <a:rPr lang="en-US" sz="4300" baseline="0">
                          <a:latin typeface="Century Gothic" panose="020B0502020202020204" pitchFamily="34" charset="0"/>
                        </a:rPr>
                      </a:br>
                      <a:r>
                        <a:rPr lang="en-US" sz="4300" baseline="0">
                          <a:latin typeface="Century Gothic" panose="020B0502020202020204" pitchFamily="34" charset="0"/>
                        </a:rPr>
                        <a:t>Calendar Days</a:t>
                      </a:r>
                      <a:endParaRPr lang="en-US" sz="4300" b="0">
                        <a:latin typeface="Century Gothic" panose="020B0502020202020204" pitchFamily="34" charset="0"/>
                        <a:cs typeface="Century Gothic"/>
                      </a:endParaRPr>
                    </a:p>
                  </a:txBody>
                  <a:tcPr marL="259479" marR="259479" marT="91312" marB="91312" anchor="ctr"/>
                </a:tc>
                <a:extLst>
                  <a:ext uri="{0D108BD9-81ED-4DB2-BD59-A6C34878D82A}">
                    <a16:rowId xmlns:a16="http://schemas.microsoft.com/office/drawing/2014/main" val="10000"/>
                  </a:ext>
                </a:extLst>
              </a:tr>
              <a:tr h="1024378">
                <a:tc>
                  <a:txBody>
                    <a:bodyPr/>
                    <a:lstStyle/>
                    <a:p>
                      <a:pPr algn="ctr"/>
                      <a:r>
                        <a:rPr lang="en-US" sz="4300">
                          <a:solidFill>
                            <a:schemeClr val="tx1">
                              <a:lumMod val="75000"/>
                            </a:schemeClr>
                          </a:solidFill>
                          <a:latin typeface="Century Gothic" panose="020B0502020202020204" pitchFamily="34" charset="0"/>
                        </a:rPr>
                        <a:t>Low</a:t>
                      </a:r>
                      <a:endParaRPr lang="en-US" sz="4300">
                        <a:solidFill>
                          <a:schemeClr val="tx1">
                            <a:lumMod val="75000"/>
                          </a:schemeClr>
                        </a:solidFill>
                        <a:latin typeface="Century Gothic" panose="020B0502020202020204" pitchFamily="34" charset="0"/>
                        <a:cs typeface="Century Gothic"/>
                      </a:endParaRPr>
                    </a:p>
                  </a:txBody>
                  <a:tcPr marL="259479" marR="259479" marT="91312" marB="91312"/>
                </a:tc>
                <a:tc>
                  <a:txBody>
                    <a:bodyPr/>
                    <a:lstStyle/>
                    <a:p>
                      <a:pPr algn="ctr"/>
                      <a:r>
                        <a:rPr lang="en-US" sz="4300">
                          <a:solidFill>
                            <a:schemeClr val="tx1">
                              <a:lumMod val="75000"/>
                            </a:schemeClr>
                          </a:solidFill>
                          <a:latin typeface="Century Gothic" panose="020B0502020202020204" pitchFamily="34" charset="0"/>
                        </a:rPr>
                        <a:t>99234</a:t>
                      </a:r>
                      <a:endParaRPr lang="en-US" sz="4300">
                        <a:solidFill>
                          <a:schemeClr val="tx1">
                            <a:lumMod val="75000"/>
                          </a:schemeClr>
                        </a:solidFill>
                        <a:latin typeface="Century Gothic" panose="020B0502020202020204" pitchFamily="34" charset="0"/>
                        <a:cs typeface="Century Gothic"/>
                      </a:endParaRPr>
                    </a:p>
                  </a:txBody>
                  <a:tcPr marL="259479" marR="259479" marT="91312" marB="91312"/>
                </a:tc>
                <a:tc>
                  <a:txBody>
                    <a:bodyPr/>
                    <a:lstStyle/>
                    <a:p>
                      <a:pPr algn="ctr"/>
                      <a:r>
                        <a:rPr lang="en-US" sz="4300">
                          <a:solidFill>
                            <a:schemeClr val="tx1">
                              <a:lumMod val="75000"/>
                            </a:schemeClr>
                          </a:solidFill>
                          <a:latin typeface="Century Gothic" panose="020B0502020202020204" pitchFamily="34" charset="0"/>
                        </a:rPr>
                        <a:t>99221 + 99238/99239</a:t>
                      </a:r>
                      <a:endParaRPr lang="en-US" sz="4300">
                        <a:solidFill>
                          <a:schemeClr val="tx1">
                            <a:lumMod val="75000"/>
                          </a:schemeClr>
                        </a:solidFill>
                        <a:latin typeface="Century Gothic" panose="020B0502020202020204" pitchFamily="34" charset="0"/>
                        <a:cs typeface="Century Gothic"/>
                      </a:endParaRPr>
                    </a:p>
                  </a:txBody>
                  <a:tcPr marL="259479" marR="259479" marT="91312" marB="91312"/>
                </a:tc>
                <a:extLst>
                  <a:ext uri="{0D108BD9-81ED-4DB2-BD59-A6C34878D82A}">
                    <a16:rowId xmlns:a16="http://schemas.microsoft.com/office/drawing/2014/main" val="10001"/>
                  </a:ext>
                </a:extLst>
              </a:tr>
              <a:tr h="1024378">
                <a:tc>
                  <a:txBody>
                    <a:bodyPr/>
                    <a:lstStyle/>
                    <a:p>
                      <a:pPr algn="ctr"/>
                      <a:r>
                        <a:rPr lang="en-US" sz="4300">
                          <a:solidFill>
                            <a:schemeClr val="tx1">
                              <a:lumMod val="75000"/>
                            </a:schemeClr>
                          </a:solidFill>
                          <a:latin typeface="Century Gothic" panose="020B0502020202020204" pitchFamily="34" charset="0"/>
                        </a:rPr>
                        <a:t>Moderate</a:t>
                      </a:r>
                      <a:endParaRPr lang="en-US" sz="4300">
                        <a:solidFill>
                          <a:schemeClr val="tx1">
                            <a:lumMod val="75000"/>
                          </a:schemeClr>
                        </a:solidFill>
                        <a:latin typeface="Century Gothic" panose="020B0502020202020204" pitchFamily="34" charset="0"/>
                        <a:cs typeface="Century Gothic"/>
                      </a:endParaRPr>
                    </a:p>
                  </a:txBody>
                  <a:tcPr marL="259479" marR="259479" marT="91312" marB="9131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4300">
                          <a:solidFill>
                            <a:schemeClr val="tx1">
                              <a:lumMod val="75000"/>
                            </a:schemeClr>
                          </a:solidFill>
                          <a:latin typeface="Century Gothic" panose="020B0502020202020204" pitchFamily="34" charset="0"/>
                        </a:rPr>
                        <a:t>99235</a:t>
                      </a:r>
                      <a:endParaRPr lang="en-US" sz="4300">
                        <a:solidFill>
                          <a:schemeClr val="tx1">
                            <a:lumMod val="75000"/>
                          </a:schemeClr>
                        </a:solidFill>
                        <a:latin typeface="Century Gothic" panose="020B0502020202020204" pitchFamily="34" charset="0"/>
                        <a:cs typeface="Century Gothic"/>
                      </a:endParaRPr>
                    </a:p>
                  </a:txBody>
                  <a:tcPr marL="259479" marR="259479" marT="91312" marB="9131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4300">
                          <a:solidFill>
                            <a:schemeClr val="tx1">
                              <a:lumMod val="75000"/>
                            </a:schemeClr>
                          </a:solidFill>
                          <a:latin typeface="Century Gothic" panose="020B0502020202020204" pitchFamily="34" charset="0"/>
                        </a:rPr>
                        <a:t>99222 + 99238/99239</a:t>
                      </a:r>
                      <a:endParaRPr lang="en-US" sz="4300">
                        <a:solidFill>
                          <a:schemeClr val="tx1">
                            <a:lumMod val="75000"/>
                          </a:schemeClr>
                        </a:solidFill>
                        <a:latin typeface="Century Gothic" panose="020B0502020202020204" pitchFamily="34" charset="0"/>
                        <a:cs typeface="Century Gothic"/>
                      </a:endParaRPr>
                    </a:p>
                  </a:txBody>
                  <a:tcPr marL="259479" marR="259479" marT="91312" marB="91312"/>
                </a:tc>
                <a:extLst>
                  <a:ext uri="{0D108BD9-81ED-4DB2-BD59-A6C34878D82A}">
                    <a16:rowId xmlns:a16="http://schemas.microsoft.com/office/drawing/2014/main" val="10002"/>
                  </a:ext>
                </a:extLst>
              </a:tr>
              <a:tr h="1024378">
                <a:tc>
                  <a:txBody>
                    <a:bodyPr/>
                    <a:lstStyle/>
                    <a:p>
                      <a:pPr algn="ctr"/>
                      <a:r>
                        <a:rPr lang="en-US" sz="4300">
                          <a:solidFill>
                            <a:schemeClr val="tx1">
                              <a:lumMod val="75000"/>
                            </a:schemeClr>
                          </a:solidFill>
                          <a:latin typeface="Century Gothic" panose="020B0502020202020204" pitchFamily="34" charset="0"/>
                        </a:rPr>
                        <a:t>High</a:t>
                      </a:r>
                      <a:endParaRPr lang="en-US" sz="4300">
                        <a:solidFill>
                          <a:schemeClr val="tx1">
                            <a:lumMod val="75000"/>
                          </a:schemeClr>
                        </a:solidFill>
                        <a:latin typeface="Century Gothic" panose="020B0502020202020204" pitchFamily="34" charset="0"/>
                        <a:cs typeface="Century Gothic"/>
                      </a:endParaRPr>
                    </a:p>
                  </a:txBody>
                  <a:tcPr marL="259479" marR="259479" marT="91312" marB="9131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4300">
                          <a:solidFill>
                            <a:schemeClr val="tx1">
                              <a:lumMod val="75000"/>
                            </a:schemeClr>
                          </a:solidFill>
                          <a:latin typeface="Century Gothic" panose="020B0502020202020204" pitchFamily="34" charset="0"/>
                        </a:rPr>
                        <a:t>99236</a:t>
                      </a:r>
                      <a:endParaRPr lang="en-US" sz="4300">
                        <a:solidFill>
                          <a:schemeClr val="tx1">
                            <a:lumMod val="75000"/>
                          </a:schemeClr>
                        </a:solidFill>
                        <a:latin typeface="Century Gothic" panose="020B0502020202020204" pitchFamily="34" charset="0"/>
                        <a:cs typeface="Century Gothic"/>
                      </a:endParaRPr>
                    </a:p>
                  </a:txBody>
                  <a:tcPr marL="259479" marR="259479" marT="91312" marB="91312"/>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4300">
                          <a:solidFill>
                            <a:schemeClr val="tx1">
                              <a:lumMod val="75000"/>
                            </a:schemeClr>
                          </a:solidFill>
                          <a:latin typeface="Century Gothic" panose="020B0502020202020204" pitchFamily="34" charset="0"/>
                        </a:rPr>
                        <a:t>99223 + 99238/99329</a:t>
                      </a:r>
                      <a:endParaRPr lang="en-US" sz="4300">
                        <a:solidFill>
                          <a:schemeClr val="tx1">
                            <a:lumMod val="75000"/>
                          </a:schemeClr>
                        </a:solidFill>
                        <a:latin typeface="Century Gothic" panose="020B0502020202020204" pitchFamily="34" charset="0"/>
                        <a:cs typeface="Century Gothic"/>
                      </a:endParaRPr>
                    </a:p>
                  </a:txBody>
                  <a:tcPr marL="259479" marR="259479" marT="91312" marB="91312"/>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p:txBody>
          <a:bodyPr/>
          <a:lstStyle/>
          <a:p>
            <a:r>
              <a:rPr lang="en-US"/>
              <a:t>2023 CPT Coding Scenarios Observation Services</a:t>
            </a:r>
          </a:p>
        </p:txBody>
      </p:sp>
    </p:spTree>
    <p:extLst>
      <p:ext uri="{BB962C8B-B14F-4D97-AF65-F5344CB8AC3E}">
        <p14:creationId xmlns:p14="http://schemas.microsoft.com/office/powerpoint/2010/main" val="2340666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RVU Values 2023 Same Day Observation Services</a:t>
            </a:r>
          </a:p>
        </p:txBody>
      </p:sp>
      <p:sp>
        <p:nvSpPr>
          <p:cNvPr id="2" name="TextBox 1"/>
          <p:cNvSpPr txBox="1"/>
          <p:nvPr/>
        </p:nvSpPr>
        <p:spPr>
          <a:xfrm>
            <a:off x="10224109" y="2680208"/>
            <a:ext cx="258404" cy="369332"/>
          </a:xfrm>
          <a:prstGeom prst="rect">
            <a:avLst/>
          </a:prstGeom>
          <a:noFill/>
        </p:spPr>
        <p:txBody>
          <a:bodyPr wrap="none" rtlCol="0">
            <a:spAutoFit/>
          </a:bodyPr>
          <a:lstStyle/>
          <a:p>
            <a:pPr marL="0" marR="0" lvl="0" indent="0" algn="l" defTabSz="108844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D4F53"/>
                </a:solidFill>
                <a:effectLst/>
                <a:uLnTx/>
                <a:uFillTx/>
                <a:latin typeface="Lucida Grande" charset="0"/>
                <a:ea typeface="MS PGothic" charset="0"/>
              </a:rPr>
              <a:t> </a:t>
            </a:r>
          </a:p>
        </p:txBody>
      </p:sp>
      <p:graphicFrame>
        <p:nvGraphicFramePr>
          <p:cNvPr id="7" name="Table 6"/>
          <p:cNvGraphicFramePr>
            <a:graphicFrameLocks noGrp="1"/>
          </p:cNvGraphicFramePr>
          <p:nvPr/>
        </p:nvGraphicFramePr>
        <p:xfrm>
          <a:off x="4365704" y="4954261"/>
          <a:ext cx="15655763" cy="4877100"/>
        </p:xfrm>
        <a:graphic>
          <a:graphicData uri="http://schemas.openxmlformats.org/drawingml/2006/table">
            <a:tbl>
              <a:tblPr firstRow="1" bandRow="1">
                <a:tableStyleId>{5C22544A-7EE6-4342-B048-85BDC9FD1C3A}</a:tableStyleId>
              </a:tblPr>
              <a:tblGrid>
                <a:gridCol w="5165563">
                  <a:extLst>
                    <a:ext uri="{9D8B030D-6E8A-4147-A177-3AD203B41FA5}">
                      <a16:colId xmlns:a16="http://schemas.microsoft.com/office/drawing/2014/main" val="2975416966"/>
                    </a:ext>
                  </a:extLst>
                </a:gridCol>
                <a:gridCol w="4800600">
                  <a:extLst>
                    <a:ext uri="{9D8B030D-6E8A-4147-A177-3AD203B41FA5}">
                      <a16:colId xmlns:a16="http://schemas.microsoft.com/office/drawing/2014/main" val="1014278367"/>
                    </a:ext>
                  </a:extLst>
                </a:gridCol>
                <a:gridCol w="5689600">
                  <a:extLst>
                    <a:ext uri="{9D8B030D-6E8A-4147-A177-3AD203B41FA5}">
                      <a16:colId xmlns:a16="http://schemas.microsoft.com/office/drawing/2014/main" val="3402868974"/>
                    </a:ext>
                  </a:extLst>
                </a:gridCol>
              </a:tblGrid>
              <a:tr h="182889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800" u="none" strike="noStrike" cap="none" normalizeH="0" baseline="0" dirty="0">
                          <a:ln>
                            <a:noFill/>
                          </a:ln>
                          <a:effectLst/>
                          <a:latin typeface="Century Gothic" panose="020B0502020202020204" pitchFamily="34" charset="0"/>
                        </a:rPr>
                        <a:t> Same Day Obs</a:t>
                      </a:r>
                      <a:endParaRPr kumimoji="0" lang="en-US" sz="3800" b="0" i="0" u="none" strike="noStrike" cap="none" normalizeH="0" baseline="0" dirty="0">
                        <a:ln>
                          <a:noFill/>
                        </a:ln>
                        <a:solidFill>
                          <a:schemeClr val="bg1"/>
                        </a:solidFill>
                        <a:effectLst/>
                        <a:latin typeface="Century Gothic" panose="020B0502020202020204" pitchFamily="34" charset="0"/>
                        <a:cs typeface="Century Gothic"/>
                      </a:endParaRPr>
                    </a:p>
                  </a:txBody>
                  <a:tcPr marL="225523" marR="225523" marT="91486" marB="9148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800" u="none" strike="noStrike" cap="none" normalizeH="0" baseline="0" dirty="0">
                          <a:ln>
                            <a:noFill/>
                          </a:ln>
                          <a:effectLst/>
                          <a:latin typeface="Century Gothic" panose="020B0502020202020204" pitchFamily="34" charset="0"/>
                        </a:rPr>
                        <a:t>2022 Total RVU</a:t>
                      </a:r>
                      <a:endParaRPr kumimoji="0" lang="en-US" sz="3800" b="0" i="0" u="none" strike="noStrike" cap="none" normalizeH="0" baseline="0" dirty="0">
                        <a:ln>
                          <a:noFill/>
                        </a:ln>
                        <a:solidFill>
                          <a:schemeClr val="bg1"/>
                        </a:solidFill>
                        <a:effectLst/>
                        <a:latin typeface="Century Gothic" panose="020B0502020202020204" pitchFamily="34" charset="0"/>
                        <a:cs typeface="Century Gothic"/>
                      </a:endParaRPr>
                    </a:p>
                  </a:txBody>
                  <a:tcPr marL="225523" marR="225523" marT="91486" marB="9148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800" b="1" i="0" u="none" strike="noStrike" cap="none" normalizeH="0" baseline="0" dirty="0">
                          <a:ln>
                            <a:noFill/>
                          </a:ln>
                          <a:solidFill>
                            <a:schemeClr val="bg1"/>
                          </a:solidFill>
                          <a:effectLst/>
                          <a:latin typeface="Century Gothic" panose="020B0502020202020204" pitchFamily="34" charset="0"/>
                          <a:cs typeface="Century Gothic"/>
                        </a:rPr>
                        <a:t>2023 Total RVU</a:t>
                      </a:r>
                    </a:p>
                  </a:txBody>
                  <a:tcPr marL="225523" marR="225523" marT="91486" marB="91486" anchor="ctr" horzOverflow="overflow"/>
                </a:tc>
                <a:extLst>
                  <a:ext uri="{0D108BD9-81ED-4DB2-BD59-A6C34878D82A}">
                    <a16:rowId xmlns:a16="http://schemas.microsoft.com/office/drawing/2014/main" val="3490790320"/>
                  </a:ext>
                </a:extLst>
              </a:tr>
              <a:tr h="741680">
                <a:tc>
                  <a:txBody>
                    <a:bodyPr/>
                    <a:lstStyle/>
                    <a:p>
                      <a:pPr algn="ctr"/>
                      <a:r>
                        <a:rPr lang="en-US" sz="3800" dirty="0">
                          <a:solidFill>
                            <a:schemeClr val="tx1">
                              <a:lumMod val="75000"/>
                            </a:schemeClr>
                          </a:solidFill>
                          <a:latin typeface="Century Gothic" panose="020B0502020202020204" pitchFamily="34" charset="0"/>
                        </a:rPr>
                        <a:t>99234</a:t>
                      </a:r>
                      <a:endParaRPr lang="en-US" sz="3800" dirty="0">
                        <a:solidFill>
                          <a:schemeClr val="tx1">
                            <a:lumMod val="75000"/>
                          </a:schemeClr>
                        </a:solidFill>
                        <a:latin typeface="Century Gothic" panose="020B0502020202020204" pitchFamily="34" charset="0"/>
                        <a:cs typeface="Century Gothic"/>
                      </a:endParaRPr>
                    </a:p>
                  </a:txBody>
                  <a:tcPr marL="225523" marR="225523" marT="91466" marB="91466"/>
                </a:tc>
                <a:tc>
                  <a:txBody>
                    <a:bodyPr/>
                    <a:lstStyle/>
                    <a:p>
                      <a:pPr algn="ctr"/>
                      <a:r>
                        <a:rPr lang="en-US" sz="3800" dirty="0">
                          <a:solidFill>
                            <a:schemeClr val="tx1">
                              <a:lumMod val="75000"/>
                            </a:schemeClr>
                          </a:solidFill>
                          <a:latin typeface="Century Gothic" panose="020B0502020202020204" pitchFamily="34" charset="0"/>
                        </a:rPr>
                        <a:t>3.77</a:t>
                      </a:r>
                      <a:endParaRPr lang="en-US" sz="3800" dirty="0">
                        <a:solidFill>
                          <a:schemeClr val="tx1">
                            <a:lumMod val="75000"/>
                          </a:schemeClr>
                        </a:solidFill>
                        <a:latin typeface="Century Gothic" panose="020B0502020202020204" pitchFamily="34" charset="0"/>
                        <a:cs typeface="Century Gothic"/>
                      </a:endParaRPr>
                    </a:p>
                  </a:txBody>
                  <a:tcPr marL="225523" marR="225523" marT="91466" marB="91466"/>
                </a:tc>
                <a:tc>
                  <a:txBody>
                    <a:bodyPr/>
                    <a:lstStyle/>
                    <a:p>
                      <a:pPr algn="ctr"/>
                      <a:r>
                        <a:rPr lang="en-US" sz="3800" dirty="0">
                          <a:solidFill>
                            <a:schemeClr val="tx1">
                              <a:lumMod val="75000"/>
                            </a:schemeClr>
                          </a:solidFill>
                          <a:latin typeface="Century Gothic" panose="020B0502020202020204" pitchFamily="34" charset="0"/>
                          <a:cs typeface="Century Gothic"/>
                        </a:rPr>
                        <a:t>2.92</a:t>
                      </a:r>
                    </a:p>
                  </a:txBody>
                  <a:tcPr marL="225523" marR="225523" marT="91466" marB="91466"/>
                </a:tc>
                <a:extLst>
                  <a:ext uri="{0D108BD9-81ED-4DB2-BD59-A6C34878D82A}">
                    <a16:rowId xmlns:a16="http://schemas.microsoft.com/office/drawing/2014/main" val="1692065782"/>
                  </a:ext>
                </a:extLst>
              </a:tr>
              <a:tr h="741680">
                <a:tc>
                  <a:txBody>
                    <a:bodyPr/>
                    <a:lstStyle/>
                    <a:p>
                      <a:pPr algn="ctr"/>
                      <a:r>
                        <a:rPr lang="en-US" sz="3800" dirty="0">
                          <a:solidFill>
                            <a:schemeClr val="tx1">
                              <a:lumMod val="75000"/>
                            </a:schemeClr>
                          </a:solidFill>
                          <a:latin typeface="Century Gothic" panose="020B0502020202020204" pitchFamily="34" charset="0"/>
                        </a:rPr>
                        <a:t>99235</a:t>
                      </a:r>
                      <a:endParaRPr lang="en-US" sz="3800" dirty="0">
                        <a:solidFill>
                          <a:schemeClr val="tx1">
                            <a:lumMod val="75000"/>
                          </a:schemeClr>
                        </a:solidFill>
                        <a:latin typeface="Century Gothic" panose="020B0502020202020204" pitchFamily="34" charset="0"/>
                        <a:cs typeface="Century Gothic"/>
                      </a:endParaRPr>
                    </a:p>
                  </a:txBody>
                  <a:tcPr marL="225523" marR="225523" marT="91466" marB="91466"/>
                </a:tc>
                <a:tc>
                  <a:txBody>
                    <a:bodyPr/>
                    <a:lstStyle/>
                    <a:p>
                      <a:pPr algn="ctr"/>
                      <a:r>
                        <a:rPr lang="en-US" sz="3800" dirty="0">
                          <a:solidFill>
                            <a:schemeClr val="tx1">
                              <a:lumMod val="75000"/>
                            </a:schemeClr>
                          </a:solidFill>
                          <a:latin typeface="Century Gothic" panose="020B0502020202020204" pitchFamily="34" charset="0"/>
                        </a:rPr>
                        <a:t>4.78</a:t>
                      </a:r>
                      <a:endParaRPr lang="en-US" sz="3800" dirty="0">
                        <a:solidFill>
                          <a:schemeClr val="tx1">
                            <a:lumMod val="75000"/>
                          </a:schemeClr>
                        </a:solidFill>
                        <a:latin typeface="Century Gothic" panose="020B0502020202020204" pitchFamily="34" charset="0"/>
                        <a:cs typeface="Century Gothic"/>
                      </a:endParaRPr>
                    </a:p>
                  </a:txBody>
                  <a:tcPr marL="225523" marR="225523" marT="91466" marB="91466"/>
                </a:tc>
                <a:tc>
                  <a:txBody>
                    <a:bodyPr/>
                    <a:lstStyle/>
                    <a:p>
                      <a:pPr algn="ctr"/>
                      <a:r>
                        <a:rPr lang="en-US" sz="3800" dirty="0">
                          <a:solidFill>
                            <a:schemeClr val="tx1">
                              <a:lumMod val="75000"/>
                            </a:schemeClr>
                          </a:solidFill>
                          <a:latin typeface="Century Gothic" panose="020B0502020202020204" pitchFamily="34" charset="0"/>
                          <a:cs typeface="Century Gothic"/>
                        </a:rPr>
                        <a:t>4.73</a:t>
                      </a:r>
                    </a:p>
                  </a:txBody>
                  <a:tcPr marL="225523" marR="225523" marT="91466" marB="91466"/>
                </a:tc>
                <a:extLst>
                  <a:ext uri="{0D108BD9-81ED-4DB2-BD59-A6C34878D82A}">
                    <a16:rowId xmlns:a16="http://schemas.microsoft.com/office/drawing/2014/main" val="3529426897"/>
                  </a:ext>
                </a:extLst>
              </a:tr>
              <a:tr h="741680">
                <a:tc>
                  <a:txBody>
                    <a:bodyPr/>
                    <a:lstStyle/>
                    <a:p>
                      <a:pPr algn="ctr"/>
                      <a:r>
                        <a:rPr lang="en-US" sz="3800" dirty="0">
                          <a:solidFill>
                            <a:schemeClr val="tx1">
                              <a:lumMod val="75000"/>
                            </a:schemeClr>
                          </a:solidFill>
                          <a:latin typeface="Century Gothic" panose="020B0502020202020204" pitchFamily="34" charset="0"/>
                        </a:rPr>
                        <a:t>99236</a:t>
                      </a:r>
                      <a:endParaRPr lang="en-US" sz="3800" b="1" dirty="0">
                        <a:solidFill>
                          <a:schemeClr val="tx1">
                            <a:lumMod val="75000"/>
                          </a:schemeClr>
                        </a:solidFill>
                        <a:latin typeface="Century Gothic" panose="020B0502020202020204" pitchFamily="34" charset="0"/>
                        <a:cs typeface="Century Gothic"/>
                      </a:endParaRPr>
                    </a:p>
                  </a:txBody>
                  <a:tcPr marL="225523" marR="225523" marT="91466" marB="91466"/>
                </a:tc>
                <a:tc>
                  <a:txBody>
                    <a:bodyPr/>
                    <a:lstStyle/>
                    <a:p>
                      <a:pPr algn="ctr"/>
                      <a:r>
                        <a:rPr lang="en-US" sz="3800" b="1" dirty="0">
                          <a:solidFill>
                            <a:schemeClr val="tx1">
                              <a:lumMod val="75000"/>
                            </a:schemeClr>
                          </a:solidFill>
                          <a:latin typeface="Century Gothic" panose="020B0502020202020204" pitchFamily="34" charset="0"/>
                        </a:rPr>
                        <a:t>6.12</a:t>
                      </a:r>
                      <a:endParaRPr lang="en-US" sz="3800" b="1" dirty="0">
                        <a:solidFill>
                          <a:schemeClr val="tx1">
                            <a:lumMod val="75000"/>
                          </a:schemeClr>
                        </a:solidFill>
                        <a:latin typeface="Century Gothic" panose="020B0502020202020204" pitchFamily="34" charset="0"/>
                        <a:cs typeface="Century Gothic"/>
                      </a:endParaRPr>
                    </a:p>
                  </a:txBody>
                  <a:tcPr marL="225523" marR="225523" marT="91466" marB="91466">
                    <a:solidFill>
                      <a:schemeClr val="tx2"/>
                    </a:solidFill>
                  </a:tcPr>
                </a:tc>
                <a:tc>
                  <a:txBody>
                    <a:bodyPr/>
                    <a:lstStyle/>
                    <a:p>
                      <a:pPr algn="ctr"/>
                      <a:r>
                        <a:rPr lang="en-US" sz="3800" b="1" dirty="0">
                          <a:solidFill>
                            <a:schemeClr val="tx1">
                              <a:lumMod val="75000"/>
                            </a:schemeClr>
                          </a:solidFill>
                          <a:latin typeface="Century Gothic" panose="020B0502020202020204" pitchFamily="34" charset="0"/>
                          <a:cs typeface="Century Gothic"/>
                        </a:rPr>
                        <a:t>6.19</a:t>
                      </a:r>
                    </a:p>
                  </a:txBody>
                  <a:tcPr marL="225523" marR="225523" marT="91466" marB="91466">
                    <a:solidFill>
                      <a:schemeClr val="tx2"/>
                    </a:solidFill>
                  </a:tcPr>
                </a:tc>
                <a:extLst>
                  <a:ext uri="{0D108BD9-81ED-4DB2-BD59-A6C34878D82A}">
                    <a16:rowId xmlns:a16="http://schemas.microsoft.com/office/drawing/2014/main" val="551908209"/>
                  </a:ext>
                </a:extLst>
              </a:tr>
              <a:tr h="741680">
                <a:tc>
                  <a:txBody>
                    <a:bodyPr/>
                    <a:lstStyle/>
                    <a:p>
                      <a:pPr algn="ctr"/>
                      <a:r>
                        <a:rPr lang="en-US" sz="3800" dirty="0">
                          <a:solidFill>
                            <a:schemeClr val="tx1">
                              <a:lumMod val="75000"/>
                            </a:schemeClr>
                          </a:solidFill>
                          <a:latin typeface="Century Gothic" panose="020B0502020202020204" pitchFamily="34" charset="0"/>
                          <a:cs typeface="Century Gothic"/>
                        </a:rPr>
                        <a:t>99285</a:t>
                      </a:r>
                    </a:p>
                  </a:txBody>
                  <a:tcPr marL="225523" marR="225523" marT="91466" marB="91466"/>
                </a:tc>
                <a:tc>
                  <a:txBody>
                    <a:bodyPr/>
                    <a:lstStyle/>
                    <a:p>
                      <a:pPr algn="ctr"/>
                      <a:r>
                        <a:rPr lang="en-US" sz="3800" dirty="0">
                          <a:solidFill>
                            <a:schemeClr val="tx1">
                              <a:lumMod val="75000"/>
                            </a:schemeClr>
                          </a:solidFill>
                          <a:latin typeface="Century Gothic" panose="020B0502020202020204" pitchFamily="34" charset="0"/>
                          <a:cs typeface="Century Gothic"/>
                        </a:rPr>
                        <a:t>5.17</a:t>
                      </a:r>
                    </a:p>
                  </a:txBody>
                  <a:tcPr marL="225523" marR="225523" marT="91466" marB="91466"/>
                </a:tc>
                <a:tc>
                  <a:txBody>
                    <a:bodyPr/>
                    <a:lstStyle/>
                    <a:p>
                      <a:pPr algn="ctr"/>
                      <a:r>
                        <a:rPr lang="en-US" sz="3800" dirty="0">
                          <a:solidFill>
                            <a:schemeClr val="tx1">
                              <a:lumMod val="75000"/>
                            </a:schemeClr>
                          </a:solidFill>
                          <a:latin typeface="Century Gothic" panose="020B0502020202020204" pitchFamily="34" charset="0"/>
                          <a:cs typeface="Century Gothic"/>
                        </a:rPr>
                        <a:t>5.26</a:t>
                      </a:r>
                    </a:p>
                  </a:txBody>
                  <a:tcPr marL="225523" marR="225523" marT="91466" marB="91466"/>
                </a:tc>
                <a:extLst>
                  <a:ext uri="{0D108BD9-81ED-4DB2-BD59-A6C34878D82A}">
                    <a16:rowId xmlns:a16="http://schemas.microsoft.com/office/drawing/2014/main" val="402996655"/>
                  </a:ext>
                </a:extLst>
              </a:tr>
            </a:tbl>
          </a:graphicData>
        </a:graphic>
      </p:graphicFrame>
      <p:sp>
        <p:nvSpPr>
          <p:cNvPr id="9" name="TextBox 8"/>
          <p:cNvSpPr txBox="1"/>
          <p:nvPr/>
        </p:nvSpPr>
        <p:spPr>
          <a:xfrm>
            <a:off x="8290915" y="3617180"/>
            <a:ext cx="7805342" cy="769441"/>
          </a:xfrm>
          <a:prstGeom prst="rect">
            <a:avLst/>
          </a:prstGeom>
          <a:noFill/>
        </p:spPr>
        <p:txBody>
          <a:bodyPr wrap="none" rtlCol="0">
            <a:spAutoFit/>
          </a:bodyPr>
          <a:lstStyle/>
          <a:p>
            <a:pPr algn="ctr"/>
            <a:r>
              <a:rPr lang="en-US" sz="4300" b="1" u="sng" dirty="0">
                <a:latin typeface="Century Gothic" panose="020B0502020202020204" pitchFamily="34" charset="0"/>
              </a:rPr>
              <a:t>Same Day </a:t>
            </a:r>
            <a:r>
              <a:rPr lang="en-US" sz="4300" b="1" u="sng" dirty="0" err="1">
                <a:latin typeface="Century Gothic" panose="020B0502020202020204" pitchFamily="34" charset="0"/>
              </a:rPr>
              <a:t>Obs</a:t>
            </a:r>
            <a:r>
              <a:rPr lang="en-US" sz="4300" b="1" u="sng" dirty="0">
                <a:latin typeface="Century Gothic" panose="020B0502020202020204" pitchFamily="34" charset="0"/>
              </a:rPr>
              <a:t> 2022 vs 2023</a:t>
            </a:r>
          </a:p>
        </p:txBody>
      </p:sp>
    </p:spTree>
    <p:extLst>
      <p:ext uri="{BB962C8B-B14F-4D97-AF65-F5344CB8AC3E}">
        <p14:creationId xmlns:p14="http://schemas.microsoft.com/office/powerpoint/2010/main" val="1519854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149637" y="4683467"/>
          <a:ext cx="20329523" cy="5151330"/>
        </p:xfrm>
        <a:graphic>
          <a:graphicData uri="http://schemas.openxmlformats.org/drawingml/2006/table">
            <a:tbl>
              <a:tblPr firstRow="1" bandRow="1">
                <a:tableStyleId>{5C22544A-7EE6-4342-B048-85BDC9FD1C3A}</a:tableStyleId>
              </a:tblPr>
              <a:tblGrid>
                <a:gridCol w="5513842">
                  <a:extLst>
                    <a:ext uri="{9D8B030D-6E8A-4147-A177-3AD203B41FA5}">
                      <a16:colId xmlns:a16="http://schemas.microsoft.com/office/drawing/2014/main" val="20000"/>
                    </a:ext>
                  </a:extLst>
                </a:gridCol>
                <a:gridCol w="4739103">
                  <a:extLst>
                    <a:ext uri="{9D8B030D-6E8A-4147-A177-3AD203B41FA5}">
                      <a16:colId xmlns:a16="http://schemas.microsoft.com/office/drawing/2014/main" val="20001"/>
                    </a:ext>
                  </a:extLst>
                </a:gridCol>
                <a:gridCol w="5792237">
                  <a:extLst>
                    <a:ext uri="{9D8B030D-6E8A-4147-A177-3AD203B41FA5}">
                      <a16:colId xmlns:a16="http://schemas.microsoft.com/office/drawing/2014/main" val="20002"/>
                    </a:ext>
                  </a:extLst>
                </a:gridCol>
                <a:gridCol w="4284341">
                  <a:extLst>
                    <a:ext uri="{9D8B030D-6E8A-4147-A177-3AD203B41FA5}">
                      <a16:colId xmlns:a16="http://schemas.microsoft.com/office/drawing/2014/main" val="20003"/>
                    </a:ext>
                  </a:extLst>
                </a:gridCol>
              </a:tblGrid>
              <a:tr h="1828892">
                <a:tc>
                  <a:txBody>
                    <a:bodyPr/>
                    <a:lstStyle/>
                    <a:p>
                      <a:pPr algn="ctr"/>
                      <a:r>
                        <a:rPr lang="en-US" sz="3800" b="1" i="0" dirty="0">
                          <a:latin typeface="Century Gothic" panose="020B0502020202020204" pitchFamily="34" charset="0"/>
                        </a:rPr>
                        <a:t>2022 Multi Day </a:t>
                      </a:r>
                      <a:r>
                        <a:rPr lang="en-US" sz="3800" b="1" i="0" dirty="0" err="1">
                          <a:latin typeface="Century Gothic" panose="020B0502020202020204" pitchFamily="34" charset="0"/>
                        </a:rPr>
                        <a:t>Obs</a:t>
                      </a:r>
                      <a:endParaRPr lang="en-US" sz="3800" b="1" i="0" dirty="0">
                        <a:latin typeface="Century Gothic" panose="020B0502020202020204" pitchFamily="34" charset="0"/>
                      </a:endParaRPr>
                    </a:p>
                  </a:txBody>
                  <a:tcPr marL="105471" marR="105471" marT="91486" marB="91486" anchor="ctr" horzOverflow="overflow"/>
                </a:tc>
                <a:tc>
                  <a:txBody>
                    <a:bodyPr/>
                    <a:lstStyle/>
                    <a:p>
                      <a:pPr algn="ctr"/>
                      <a:r>
                        <a:rPr lang="en-US" sz="3800" b="1" i="0" dirty="0">
                          <a:latin typeface="Century Gothic" panose="020B0502020202020204" pitchFamily="34" charset="0"/>
                        </a:rPr>
                        <a:t>2022  Total RVUs</a:t>
                      </a:r>
                    </a:p>
                  </a:txBody>
                  <a:tcPr marL="105471" marR="105471" marT="91486" marB="9148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800" b="1" i="0" u="none" strike="noStrike" cap="none" normalizeH="0" baseline="0" dirty="0">
                          <a:ln>
                            <a:noFill/>
                          </a:ln>
                          <a:solidFill>
                            <a:schemeClr val="bg1"/>
                          </a:solidFill>
                          <a:effectLst/>
                          <a:latin typeface="Century Gothic" panose="020B0502020202020204" pitchFamily="34" charset="0"/>
                          <a:cs typeface="Century Gothic"/>
                        </a:rPr>
                        <a:t>2023 Multi Day </a:t>
                      </a:r>
                      <a:r>
                        <a:rPr kumimoji="0" lang="en-US" sz="3800" b="1" i="0" u="none" strike="noStrike" cap="none" normalizeH="0" baseline="0" dirty="0" err="1">
                          <a:ln>
                            <a:noFill/>
                          </a:ln>
                          <a:solidFill>
                            <a:schemeClr val="bg1"/>
                          </a:solidFill>
                          <a:effectLst/>
                          <a:latin typeface="Century Gothic" panose="020B0502020202020204" pitchFamily="34" charset="0"/>
                          <a:cs typeface="Century Gothic"/>
                        </a:rPr>
                        <a:t>Obs</a:t>
                      </a:r>
                      <a:endParaRPr kumimoji="0" lang="en-US" sz="3800" b="1" i="0" u="none" strike="noStrike" cap="none" normalizeH="0" baseline="0" dirty="0">
                        <a:ln>
                          <a:noFill/>
                        </a:ln>
                        <a:solidFill>
                          <a:schemeClr val="bg1"/>
                        </a:solidFill>
                        <a:effectLst/>
                        <a:latin typeface="Century Gothic" panose="020B0502020202020204" pitchFamily="34" charset="0"/>
                        <a:cs typeface="Century Gothic"/>
                      </a:endParaRPr>
                    </a:p>
                  </a:txBody>
                  <a:tcPr marL="105471" marR="105471" marT="91486" marB="9148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800" b="1" i="0" u="none" strike="noStrike" cap="none" normalizeH="0" baseline="0" dirty="0">
                          <a:ln>
                            <a:noFill/>
                          </a:ln>
                          <a:effectLst/>
                          <a:latin typeface="Century Gothic" panose="020B0502020202020204" pitchFamily="34" charset="0"/>
                        </a:rPr>
                        <a:t>2023 Total RVUs</a:t>
                      </a:r>
                      <a:endParaRPr kumimoji="0" lang="en-US" sz="3800" b="1" i="0" u="none" strike="noStrike" cap="none" normalizeH="0" baseline="0" dirty="0">
                        <a:ln>
                          <a:noFill/>
                        </a:ln>
                        <a:solidFill>
                          <a:schemeClr val="bg1"/>
                        </a:solidFill>
                        <a:effectLst/>
                        <a:latin typeface="Century Gothic" panose="020B0502020202020204" pitchFamily="34" charset="0"/>
                        <a:cs typeface="Century Gothic"/>
                      </a:endParaRPr>
                    </a:p>
                  </a:txBody>
                  <a:tcPr marL="105471" marR="105471" marT="91486" marB="91486" anchor="ctr" horzOverflow="overflow"/>
                </a:tc>
                <a:extLst>
                  <a:ext uri="{0D108BD9-81ED-4DB2-BD59-A6C34878D82A}">
                    <a16:rowId xmlns:a16="http://schemas.microsoft.com/office/drawing/2014/main" val="10000"/>
                  </a:ext>
                </a:extLst>
              </a:tr>
              <a:tr h="741680">
                <a:tc>
                  <a:txBody>
                    <a:bodyPr/>
                    <a:lstStyle/>
                    <a:p>
                      <a:pPr algn="ctr"/>
                      <a:r>
                        <a:rPr lang="en-US" sz="3800" dirty="0">
                          <a:latin typeface="Century Gothic" panose="020B0502020202020204" pitchFamily="34" charset="0"/>
                        </a:rPr>
                        <a:t>99218+99217</a:t>
                      </a:r>
                    </a:p>
                  </a:txBody>
                  <a:tcPr marL="105471" marR="105471" marT="91466" marB="91466" anchor="ctr"/>
                </a:tc>
                <a:tc>
                  <a:txBody>
                    <a:bodyPr/>
                    <a:lstStyle/>
                    <a:p>
                      <a:pPr algn="ctr"/>
                      <a:r>
                        <a:rPr lang="en-US" sz="3800" dirty="0">
                          <a:latin typeface="Century Gothic" panose="020B0502020202020204" pitchFamily="34" charset="0"/>
                        </a:rPr>
                        <a:t>4.90</a:t>
                      </a:r>
                    </a:p>
                  </a:txBody>
                  <a:tcPr marL="105471" marR="105471" marT="91466" marB="91466" anchor="ctr"/>
                </a:tc>
                <a:tc>
                  <a:txBody>
                    <a:bodyPr/>
                    <a:lstStyle/>
                    <a:p>
                      <a:pPr algn="ctr"/>
                      <a:r>
                        <a:rPr lang="en-US" sz="3800" dirty="0">
                          <a:latin typeface="Century Gothic" panose="020B0502020202020204" pitchFamily="34" charset="0"/>
                        </a:rPr>
                        <a:t>99221+99238/39</a:t>
                      </a:r>
                    </a:p>
                  </a:txBody>
                  <a:tcPr marL="105471" marR="105471" marT="91466" marB="91466" anchor="ctr"/>
                </a:tc>
                <a:tc>
                  <a:txBody>
                    <a:bodyPr/>
                    <a:lstStyle/>
                    <a:p>
                      <a:pPr algn="ctr"/>
                      <a:r>
                        <a:rPr lang="en-US" sz="3800" dirty="0">
                          <a:latin typeface="Century Gothic" panose="020B0502020202020204" pitchFamily="34" charset="0"/>
                        </a:rPr>
                        <a:t>4.83/5.82</a:t>
                      </a:r>
                    </a:p>
                  </a:txBody>
                  <a:tcPr marL="105471" marR="105471" marT="91466" marB="91466" anchor="ctr"/>
                </a:tc>
                <a:extLst>
                  <a:ext uri="{0D108BD9-81ED-4DB2-BD59-A6C34878D82A}">
                    <a16:rowId xmlns:a16="http://schemas.microsoft.com/office/drawing/2014/main" val="10001"/>
                  </a:ext>
                </a:extLst>
              </a:tr>
              <a:tr h="741680">
                <a:tc>
                  <a:txBody>
                    <a:bodyPr/>
                    <a:lstStyle/>
                    <a:p>
                      <a:pPr algn="ctr"/>
                      <a:r>
                        <a:rPr lang="en-US" sz="3800" dirty="0">
                          <a:latin typeface="Century Gothic" panose="020B0502020202020204" pitchFamily="34" charset="0"/>
                        </a:rPr>
                        <a:t>99219+99217</a:t>
                      </a:r>
                    </a:p>
                  </a:txBody>
                  <a:tcPr marL="105471" marR="105471" marT="91466" marB="91466" anchor="ctr"/>
                </a:tc>
                <a:tc>
                  <a:txBody>
                    <a:bodyPr/>
                    <a:lstStyle/>
                    <a:p>
                      <a:pPr algn="ctr"/>
                      <a:r>
                        <a:rPr lang="en-US" sz="3800" dirty="0">
                          <a:latin typeface="Century Gothic" panose="020B0502020202020204" pitchFamily="34" charset="0"/>
                        </a:rPr>
                        <a:t>5.90</a:t>
                      </a:r>
                    </a:p>
                  </a:txBody>
                  <a:tcPr marL="105471" marR="105471" marT="91466" marB="91466" anchor="ctr"/>
                </a:tc>
                <a:tc>
                  <a:txBody>
                    <a:bodyPr/>
                    <a:lstStyle/>
                    <a:p>
                      <a:pPr algn="ctr"/>
                      <a:r>
                        <a:rPr lang="en-US" sz="3800" dirty="0">
                          <a:latin typeface="Century Gothic" panose="020B0502020202020204" pitchFamily="34" charset="0"/>
                        </a:rPr>
                        <a:t>99222+99238/39</a:t>
                      </a:r>
                    </a:p>
                  </a:txBody>
                  <a:tcPr marL="105471" marR="105471" marT="91466" marB="91466" anchor="ctr"/>
                </a:tc>
                <a:tc>
                  <a:txBody>
                    <a:bodyPr/>
                    <a:lstStyle/>
                    <a:p>
                      <a:pPr algn="ctr"/>
                      <a:r>
                        <a:rPr lang="en-US" sz="3800" dirty="0">
                          <a:latin typeface="Century Gothic" panose="020B0502020202020204" pitchFamily="34" charset="0"/>
                        </a:rPr>
                        <a:t>6.24/7.23</a:t>
                      </a:r>
                    </a:p>
                  </a:txBody>
                  <a:tcPr marL="105471" marR="105471" marT="91466" marB="91466" anchor="ctr"/>
                </a:tc>
                <a:extLst>
                  <a:ext uri="{0D108BD9-81ED-4DB2-BD59-A6C34878D82A}">
                    <a16:rowId xmlns:a16="http://schemas.microsoft.com/office/drawing/2014/main" val="10002"/>
                  </a:ext>
                </a:extLst>
              </a:tr>
              <a:tr h="899167">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3800" dirty="0">
                          <a:latin typeface="Century Gothic" panose="020B0502020202020204" pitchFamily="34" charset="0"/>
                        </a:rPr>
                        <a:t>99220+99217</a:t>
                      </a:r>
                    </a:p>
                  </a:txBody>
                  <a:tcPr marL="105471" marR="105471" marT="91466" marB="91466" anchor="ctr"/>
                </a:tc>
                <a:tc>
                  <a:txBody>
                    <a:bodyPr/>
                    <a:lstStyle/>
                    <a:p>
                      <a:pPr algn="ctr"/>
                      <a:r>
                        <a:rPr lang="en-US" sz="3800" b="1" dirty="0">
                          <a:latin typeface="Century Gothic" panose="020B0502020202020204" pitchFamily="34" charset="0"/>
                        </a:rPr>
                        <a:t>7.24</a:t>
                      </a:r>
                    </a:p>
                  </a:txBody>
                  <a:tcPr marL="105471" marR="105471" marT="91466" marB="91466" anchor="ctr">
                    <a:solidFill>
                      <a:schemeClr val="tx2"/>
                    </a:solidFill>
                  </a:tcPr>
                </a:tc>
                <a:tc>
                  <a:txBody>
                    <a:bodyPr/>
                    <a:lstStyle/>
                    <a:p>
                      <a:pPr algn="ctr"/>
                      <a:r>
                        <a:rPr lang="en-US" sz="3800" dirty="0">
                          <a:latin typeface="Century Gothic" panose="020B0502020202020204" pitchFamily="34" charset="0"/>
                        </a:rPr>
                        <a:t>99223+99238/39</a:t>
                      </a:r>
                    </a:p>
                  </a:txBody>
                  <a:tcPr marL="105471" marR="105471" marT="91466" marB="91466" anchor="ctr"/>
                </a:tc>
                <a:tc>
                  <a:txBody>
                    <a:bodyPr/>
                    <a:lstStyle/>
                    <a:p>
                      <a:pPr algn="ctr"/>
                      <a:r>
                        <a:rPr lang="en-US" sz="3800" b="1" dirty="0">
                          <a:latin typeface="Century Gothic" panose="020B0502020202020204" pitchFamily="34" charset="0"/>
                        </a:rPr>
                        <a:t>7.55</a:t>
                      </a:r>
                      <a:r>
                        <a:rPr lang="en-US" sz="3800" dirty="0">
                          <a:latin typeface="Century Gothic" panose="020B0502020202020204" pitchFamily="34" charset="0"/>
                        </a:rPr>
                        <a:t>/8.54</a:t>
                      </a:r>
                    </a:p>
                  </a:txBody>
                  <a:tcPr marL="105471" marR="105471" marT="91466" marB="91466" anchor="ctr">
                    <a:solidFill>
                      <a:schemeClr val="tx2"/>
                    </a:solidFill>
                  </a:tcPr>
                </a:tc>
                <a:extLst>
                  <a:ext uri="{0D108BD9-81ED-4DB2-BD59-A6C34878D82A}">
                    <a16:rowId xmlns:a16="http://schemas.microsoft.com/office/drawing/2014/main" val="10003"/>
                  </a:ext>
                </a:extLst>
              </a:tr>
              <a:tr h="899167">
                <a:tc>
                  <a:txBody>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lang="en-US" sz="3800" dirty="0">
                          <a:latin typeface="Century Gothic" panose="020B0502020202020204" pitchFamily="34" charset="0"/>
                        </a:rPr>
                        <a:t>99285</a:t>
                      </a:r>
                    </a:p>
                  </a:txBody>
                  <a:tcPr marL="105471" marR="105471" marT="91466" marB="91466" anchor="ctr"/>
                </a:tc>
                <a:tc>
                  <a:txBody>
                    <a:bodyPr/>
                    <a:lstStyle/>
                    <a:p>
                      <a:pPr algn="ctr"/>
                      <a:r>
                        <a:rPr lang="en-US" sz="3800" dirty="0">
                          <a:latin typeface="Century Gothic" panose="020B0502020202020204" pitchFamily="34" charset="0"/>
                        </a:rPr>
                        <a:t>5.17</a:t>
                      </a:r>
                    </a:p>
                  </a:txBody>
                  <a:tcPr marL="105471" marR="105471" marT="91466" marB="91466" anchor="ctr"/>
                </a:tc>
                <a:tc>
                  <a:txBody>
                    <a:bodyPr/>
                    <a:lstStyle/>
                    <a:p>
                      <a:pPr algn="ctr"/>
                      <a:r>
                        <a:rPr lang="en-US" sz="3800" dirty="0">
                          <a:latin typeface="Century Gothic" panose="020B0502020202020204" pitchFamily="34" charset="0"/>
                        </a:rPr>
                        <a:t>99285</a:t>
                      </a:r>
                    </a:p>
                  </a:txBody>
                  <a:tcPr marL="105471" marR="105471" marT="91466" marB="91466" anchor="ctr"/>
                </a:tc>
                <a:tc>
                  <a:txBody>
                    <a:bodyPr/>
                    <a:lstStyle/>
                    <a:p>
                      <a:pPr algn="ctr"/>
                      <a:r>
                        <a:rPr lang="en-US" sz="3800" dirty="0">
                          <a:latin typeface="Century Gothic" panose="020B0502020202020204" pitchFamily="34" charset="0"/>
                        </a:rPr>
                        <a:t>5.26</a:t>
                      </a:r>
                    </a:p>
                  </a:txBody>
                  <a:tcPr marL="105471" marR="105471" marT="91466" marB="91466" anchor="ctr"/>
                </a:tc>
                <a:extLst>
                  <a:ext uri="{0D108BD9-81ED-4DB2-BD59-A6C34878D82A}">
                    <a16:rowId xmlns:a16="http://schemas.microsoft.com/office/drawing/2014/main" val="2233645878"/>
                  </a:ext>
                </a:extLst>
              </a:tr>
            </a:tbl>
          </a:graphicData>
        </a:graphic>
      </p:graphicFrame>
      <p:sp>
        <p:nvSpPr>
          <p:cNvPr id="3" name="Title 2"/>
          <p:cNvSpPr>
            <a:spLocks noGrp="1"/>
          </p:cNvSpPr>
          <p:nvPr>
            <p:ph type="title"/>
          </p:nvPr>
        </p:nvSpPr>
        <p:spPr/>
        <p:txBody>
          <a:bodyPr/>
          <a:lstStyle/>
          <a:p>
            <a:r>
              <a:rPr lang="en-US" dirty="0"/>
              <a:t>RVU Values 2023 Multi Day Observation Services</a:t>
            </a:r>
          </a:p>
        </p:txBody>
      </p:sp>
      <p:sp>
        <p:nvSpPr>
          <p:cNvPr id="2" name="TextBox 1"/>
          <p:cNvSpPr txBox="1"/>
          <p:nvPr/>
        </p:nvSpPr>
        <p:spPr>
          <a:xfrm>
            <a:off x="10224109" y="2680208"/>
            <a:ext cx="258404" cy="369332"/>
          </a:xfrm>
          <a:prstGeom prst="rect">
            <a:avLst/>
          </a:prstGeom>
          <a:noFill/>
        </p:spPr>
        <p:txBody>
          <a:bodyPr wrap="none" rtlCol="0">
            <a:spAutoFit/>
          </a:bodyPr>
          <a:lstStyle/>
          <a:p>
            <a:pPr marL="0" marR="0" lvl="0" indent="0" algn="l" defTabSz="108844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D4F53"/>
                </a:solidFill>
                <a:effectLst/>
                <a:uLnTx/>
                <a:uFillTx/>
                <a:latin typeface="Lucida Grande" charset="0"/>
                <a:ea typeface="MS PGothic" charset="0"/>
              </a:rPr>
              <a:t> </a:t>
            </a:r>
          </a:p>
        </p:txBody>
      </p:sp>
      <p:sp>
        <p:nvSpPr>
          <p:cNvPr id="10" name="TextBox 9"/>
          <p:cNvSpPr txBox="1"/>
          <p:nvPr/>
        </p:nvSpPr>
        <p:spPr>
          <a:xfrm>
            <a:off x="8426366" y="3564327"/>
            <a:ext cx="7534435" cy="769441"/>
          </a:xfrm>
          <a:prstGeom prst="rect">
            <a:avLst/>
          </a:prstGeom>
          <a:noFill/>
        </p:spPr>
        <p:txBody>
          <a:bodyPr wrap="none" rtlCol="0">
            <a:spAutoFit/>
          </a:bodyPr>
          <a:lstStyle/>
          <a:p>
            <a:pPr algn="ctr"/>
            <a:r>
              <a:rPr lang="en-US" sz="4300" b="1" dirty="0">
                <a:latin typeface="Century Gothic" panose="020B0502020202020204" pitchFamily="34" charset="0"/>
              </a:rPr>
              <a:t>Multi Day </a:t>
            </a:r>
            <a:r>
              <a:rPr lang="en-US" sz="4300" b="1" dirty="0" err="1">
                <a:latin typeface="Century Gothic" panose="020B0502020202020204" pitchFamily="34" charset="0"/>
              </a:rPr>
              <a:t>Obs</a:t>
            </a:r>
            <a:r>
              <a:rPr lang="en-US" sz="4300" b="1" dirty="0">
                <a:latin typeface="Century Gothic" panose="020B0502020202020204" pitchFamily="34" charset="0"/>
              </a:rPr>
              <a:t> 2022 vs 2023</a:t>
            </a:r>
          </a:p>
        </p:txBody>
      </p:sp>
    </p:spTree>
    <p:extLst>
      <p:ext uri="{BB962C8B-B14F-4D97-AF65-F5344CB8AC3E}">
        <p14:creationId xmlns:p14="http://schemas.microsoft.com/office/powerpoint/2010/main" val="1153133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lIns="91425" tIns="45712" rIns="91425" bIns="45712" anchor="t"/>
          <a:lstStyle/>
          <a:p>
            <a:pPr marL="0" indent="0">
              <a:buNone/>
            </a:pPr>
            <a:r>
              <a:rPr lang="en-US" b="1">
                <a:ea typeface="MS PGothic"/>
              </a:rPr>
              <a:t>Emergency Medicine Total RVUS</a:t>
            </a:r>
          </a:p>
          <a:p>
            <a:pPr marL="685165" indent="-685165"/>
            <a:r>
              <a:rPr lang="en-US">
                <a:ea typeface="MS PGothic"/>
              </a:rPr>
              <a:t>Work RVUs 77% (RUC)</a:t>
            </a:r>
          </a:p>
          <a:p>
            <a:pPr marL="685165" indent="-685165"/>
            <a:r>
              <a:rPr lang="en-US">
                <a:ea typeface="MS PGothic"/>
              </a:rPr>
              <a:t>Practice Expense 16%</a:t>
            </a:r>
          </a:p>
          <a:p>
            <a:pPr marL="1717040" lvl="1" indent="-802640"/>
            <a:r>
              <a:rPr lang="en-US">
                <a:ea typeface="MS PGothic"/>
              </a:rPr>
              <a:t> Non physician clinical labor, supplies, and overhead </a:t>
            </a:r>
            <a:endParaRPr lang="en-US"/>
          </a:p>
          <a:p>
            <a:pPr marL="2399665" lvl="2" indent="-570865"/>
            <a:r>
              <a:rPr lang="en-US">
                <a:ea typeface="MS PGothic"/>
              </a:rPr>
              <a:t>Doesn’t apply much to the ED</a:t>
            </a:r>
          </a:p>
          <a:p>
            <a:pPr marL="685165" indent="-685165"/>
            <a:r>
              <a:rPr lang="en-US">
                <a:ea typeface="MS PGothic"/>
              </a:rPr>
              <a:t>Liability 7% </a:t>
            </a:r>
            <a:endParaRPr lang="en-US"/>
          </a:p>
          <a:p>
            <a:pPr marL="1717040" lvl="1" indent="-802640"/>
            <a:r>
              <a:rPr lang="en-US">
                <a:ea typeface="MS PGothic"/>
              </a:rPr>
              <a:t>Actual claims data</a:t>
            </a:r>
          </a:p>
          <a:p>
            <a:pPr marL="1717040" lvl="1" indent="-802640"/>
            <a:endParaRPr lang="en-US"/>
          </a:p>
        </p:txBody>
      </p:sp>
      <p:sp>
        <p:nvSpPr>
          <p:cNvPr id="2" name="Content Placeholder 1"/>
          <p:cNvSpPr>
            <a:spLocks noGrp="1"/>
          </p:cNvSpPr>
          <p:nvPr>
            <p:ph idx="10"/>
          </p:nvPr>
        </p:nvSpPr>
        <p:spPr>
          <a:xfrm>
            <a:off x="12885029" y="3556003"/>
            <a:ext cx="9593180" cy="8628994"/>
          </a:xfrm>
        </p:spPr>
        <p:txBody>
          <a:bodyPr/>
          <a:lstStyle/>
          <a:p>
            <a:pPr marL="0" indent="0">
              <a:buNone/>
            </a:pPr>
            <a:r>
              <a:rPr lang="en-US" b="1"/>
              <a:t>ED RUC Work RVU History </a:t>
            </a:r>
          </a:p>
          <a:p>
            <a:r>
              <a:rPr lang="en-US"/>
              <a:t>2007 big increases </a:t>
            </a:r>
          </a:p>
          <a:p>
            <a:pPr lvl="1"/>
            <a:r>
              <a:rPr lang="en-US"/>
              <a:t>(99285 </a:t>
            </a:r>
            <a:r>
              <a:rPr lang="en-US" err="1"/>
              <a:t>wRVU</a:t>
            </a:r>
            <a:r>
              <a:rPr lang="en-US"/>
              <a:t> 3.06 - 3.80)</a:t>
            </a:r>
          </a:p>
          <a:p>
            <a:r>
              <a:rPr lang="en-US"/>
              <a:t>2020 5% increase   	</a:t>
            </a:r>
          </a:p>
          <a:p>
            <a:pPr lvl="1"/>
            <a:r>
              <a:rPr lang="en-US"/>
              <a:t>(99283 </a:t>
            </a:r>
            <a:r>
              <a:rPr lang="en-US" err="1"/>
              <a:t>wRVU</a:t>
            </a:r>
            <a:r>
              <a:rPr lang="en-US"/>
              <a:t> 1.34 - 1.42)</a:t>
            </a:r>
          </a:p>
          <a:p>
            <a:r>
              <a:rPr lang="en-US"/>
              <a:t>2021 5% increase 		</a:t>
            </a:r>
          </a:p>
          <a:p>
            <a:pPr lvl="1"/>
            <a:r>
              <a:rPr lang="en-US"/>
              <a:t>(99284 </a:t>
            </a:r>
            <a:r>
              <a:rPr lang="en-US" err="1"/>
              <a:t>wRVU</a:t>
            </a:r>
            <a:r>
              <a:rPr lang="en-US"/>
              <a:t> 2.60 - 2.74)</a:t>
            </a:r>
          </a:p>
          <a:p>
            <a:r>
              <a:rPr lang="en-US"/>
              <a:t>2023 new Work RVU valuations</a:t>
            </a:r>
          </a:p>
          <a:p>
            <a:pPr lvl="1"/>
            <a:r>
              <a:rPr lang="en-US"/>
              <a:t>RUC recommended      99284 </a:t>
            </a:r>
            <a:r>
              <a:rPr lang="en-US" err="1"/>
              <a:t>wRVU</a:t>
            </a:r>
            <a:r>
              <a:rPr lang="en-US"/>
              <a:t> 2.60           fought back to 2.74</a:t>
            </a:r>
          </a:p>
        </p:txBody>
      </p:sp>
      <p:sp>
        <p:nvSpPr>
          <p:cNvPr id="3" name="Title 2"/>
          <p:cNvSpPr>
            <a:spLocks noGrp="1"/>
          </p:cNvSpPr>
          <p:nvPr>
            <p:ph type="title"/>
          </p:nvPr>
        </p:nvSpPr>
        <p:spPr/>
        <p:txBody>
          <a:bodyPr/>
          <a:lstStyle/>
          <a:p>
            <a:r>
              <a:rPr lang="en-US"/>
              <a:t>2023 ED RVU Components and RUC Increases  </a:t>
            </a:r>
          </a:p>
        </p:txBody>
      </p:sp>
    </p:spTree>
    <p:extLst>
      <p:ext uri="{BB962C8B-B14F-4D97-AF65-F5344CB8AC3E}">
        <p14:creationId xmlns:p14="http://schemas.microsoft.com/office/powerpoint/2010/main" val="1681544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3956" y="3698242"/>
            <a:ext cx="22254684" cy="8544560"/>
          </a:xfrm>
        </p:spPr>
        <p:txBody>
          <a:bodyPr/>
          <a:lstStyle/>
          <a:p>
            <a:r>
              <a:rPr lang="en-US" dirty="0"/>
              <a:t>Chest pain patient begins observation at 8am Monday and </a:t>
            </a:r>
            <a:r>
              <a:rPr lang="en-US" dirty="0" err="1"/>
              <a:t>DC’d</a:t>
            </a:r>
            <a:r>
              <a:rPr lang="en-US" dirty="0"/>
              <a:t> Monday 6pm </a:t>
            </a:r>
          </a:p>
          <a:p>
            <a:pPr lvl="1"/>
            <a:r>
              <a:rPr lang="en-US" dirty="0"/>
              <a:t>99236 (Hospital initial inpatient or observation, admission and discharge on the same date high complexity) </a:t>
            </a:r>
            <a:r>
              <a:rPr lang="en-US" b="1" dirty="0"/>
              <a:t>6.19 RVUs </a:t>
            </a:r>
          </a:p>
          <a:p>
            <a:pPr marL="914237" lvl="1" indent="0">
              <a:buNone/>
            </a:pPr>
            <a:endParaRPr lang="en-US" b="1" dirty="0"/>
          </a:p>
          <a:p>
            <a:pPr marL="914237" lvl="1" indent="0">
              <a:buNone/>
            </a:pPr>
            <a:endParaRPr lang="en-US" dirty="0"/>
          </a:p>
          <a:p>
            <a:r>
              <a:rPr lang="en-US" dirty="0"/>
              <a:t>COPD patient begins observation at 8am Monday and is discharged Tuesday at 12 noon. The discharge services are &lt; 30 minutes</a:t>
            </a:r>
          </a:p>
          <a:p>
            <a:pPr lvl="1"/>
            <a:r>
              <a:rPr lang="en-US" dirty="0"/>
              <a:t>99223 (Initial inpatient or observation high complexity) </a:t>
            </a:r>
            <a:r>
              <a:rPr lang="en-US" b="1" dirty="0"/>
              <a:t>5.17 RVUs</a:t>
            </a:r>
          </a:p>
          <a:p>
            <a:pPr lvl="1"/>
            <a:r>
              <a:rPr lang="en-US" dirty="0"/>
              <a:t>99239  (</a:t>
            </a:r>
            <a:r>
              <a:rPr lang="en-US" dirty="0" err="1"/>
              <a:t>Obs</a:t>
            </a:r>
            <a:r>
              <a:rPr lang="en-US" dirty="0"/>
              <a:t>/Inpatient discharge services &lt; 30 minutes) </a:t>
            </a:r>
            <a:r>
              <a:rPr lang="en-US" b="1" dirty="0"/>
              <a:t>2.38 RVUs</a:t>
            </a:r>
          </a:p>
          <a:p>
            <a:pPr marL="914237" lvl="1" indent="0">
              <a:buNone/>
            </a:pPr>
            <a:r>
              <a:rPr lang="en-US" dirty="0"/>
              <a:t>					</a:t>
            </a:r>
            <a:r>
              <a:rPr lang="en-US" b="1" dirty="0"/>
              <a:t>Total RVUs 5.17 + 2.38 = 7.55 RVUs</a:t>
            </a:r>
          </a:p>
          <a:p>
            <a:pPr lvl="1"/>
            <a:endParaRPr lang="en-US" dirty="0"/>
          </a:p>
        </p:txBody>
      </p:sp>
      <p:sp>
        <p:nvSpPr>
          <p:cNvPr id="3" name="Title 2"/>
          <p:cNvSpPr>
            <a:spLocks noGrp="1"/>
          </p:cNvSpPr>
          <p:nvPr>
            <p:ph type="title"/>
          </p:nvPr>
        </p:nvSpPr>
        <p:spPr/>
        <p:txBody>
          <a:bodyPr/>
          <a:lstStyle/>
          <a:p>
            <a:r>
              <a:rPr lang="en-US" dirty="0" err="1"/>
              <a:t>Obs</a:t>
            </a:r>
            <a:r>
              <a:rPr lang="en-US" dirty="0"/>
              <a:t> Vignette Potential Examples with RVUs</a:t>
            </a:r>
          </a:p>
        </p:txBody>
      </p:sp>
      <p:sp>
        <p:nvSpPr>
          <p:cNvPr id="4" name="TextBox 3"/>
          <p:cNvSpPr txBox="1"/>
          <p:nvPr/>
        </p:nvSpPr>
        <p:spPr>
          <a:xfrm>
            <a:off x="1910080" y="2944189"/>
            <a:ext cx="2818400" cy="754053"/>
          </a:xfrm>
          <a:prstGeom prst="rect">
            <a:avLst/>
          </a:prstGeom>
          <a:noFill/>
        </p:spPr>
        <p:txBody>
          <a:bodyPr wrap="none" rtlCol="0">
            <a:spAutoFit/>
          </a:bodyPr>
          <a:lstStyle/>
          <a:p>
            <a:r>
              <a:rPr lang="en-US" sz="4300" b="1" u="sng" dirty="0"/>
              <a:t>Same Day</a:t>
            </a:r>
          </a:p>
        </p:txBody>
      </p:sp>
      <p:sp>
        <p:nvSpPr>
          <p:cNvPr id="5" name="Rectangle 4"/>
          <p:cNvSpPr/>
          <p:nvPr/>
        </p:nvSpPr>
        <p:spPr>
          <a:xfrm>
            <a:off x="1910080" y="7059414"/>
            <a:ext cx="4810932" cy="754053"/>
          </a:xfrm>
          <a:prstGeom prst="rect">
            <a:avLst/>
          </a:prstGeom>
        </p:spPr>
        <p:txBody>
          <a:bodyPr wrap="none">
            <a:spAutoFit/>
          </a:bodyPr>
          <a:lstStyle/>
          <a:p>
            <a:r>
              <a:rPr lang="en-US" sz="4300" b="1" u="sng" dirty="0"/>
              <a:t>Crosses Midnight</a:t>
            </a:r>
          </a:p>
        </p:txBody>
      </p:sp>
    </p:spTree>
    <p:extLst>
      <p:ext uri="{BB962C8B-B14F-4D97-AF65-F5344CB8AC3E}">
        <p14:creationId xmlns:p14="http://schemas.microsoft.com/office/powerpoint/2010/main" val="1273950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6326FA6-8D51-93C4-09B5-D031C38F5F70}"/>
              </a:ext>
            </a:extLst>
          </p:cNvPr>
          <p:cNvGrpSpPr/>
          <p:nvPr/>
        </p:nvGrpSpPr>
        <p:grpSpPr>
          <a:xfrm>
            <a:off x="18413047" y="7775533"/>
            <a:ext cx="5817821" cy="1147812"/>
            <a:chOff x="18202764" y="6952174"/>
            <a:chExt cx="5817821" cy="1147812"/>
          </a:xfrm>
        </p:grpSpPr>
        <p:sp>
          <p:nvSpPr>
            <p:cNvPr id="4" name="矩形 3">
              <a:extLst>
                <a:ext uri="{FF2B5EF4-FFF2-40B4-BE49-F238E27FC236}">
                  <a16:creationId xmlns:a16="http://schemas.microsoft.com/office/drawing/2014/main" id="{402BB4D7-E592-FE18-1EFF-2A84D2AE156F}"/>
                </a:ext>
              </a:extLst>
            </p:cNvPr>
            <p:cNvSpPr/>
            <p:nvPr/>
          </p:nvSpPr>
          <p:spPr>
            <a:xfrm>
              <a:off x="18202764" y="6952178"/>
              <a:ext cx="5817821" cy="1147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Century Gothic" panose="020B0502020202020204" pitchFamily="34" charset="0"/>
                </a:rPr>
                <a:t>   Ends May 11</a:t>
              </a:r>
              <a:r>
                <a:rPr lang="en-US" sz="3600" b="1" baseline="30000" dirty="0">
                  <a:latin typeface="Century Gothic" panose="020B0502020202020204" pitchFamily="34" charset="0"/>
                </a:rPr>
                <a:t>th</a:t>
              </a:r>
              <a:r>
                <a:rPr lang="en-US" sz="3600" b="1" dirty="0">
                  <a:latin typeface="Century Gothic" panose="020B0502020202020204" pitchFamily="34" charset="0"/>
                </a:rPr>
                <a:t> 2023</a:t>
              </a:r>
            </a:p>
          </p:txBody>
        </p:sp>
        <p:sp>
          <p:nvSpPr>
            <p:cNvPr id="6" name="等腰三角形 8">
              <a:extLst>
                <a:ext uri="{FF2B5EF4-FFF2-40B4-BE49-F238E27FC236}">
                  <a16:creationId xmlns:a16="http://schemas.microsoft.com/office/drawing/2014/main" id="{4DFCBBF5-0950-1786-DC1D-B23ADD8B3E55}"/>
                </a:ext>
              </a:extLst>
            </p:cNvPr>
            <p:cNvSpPr/>
            <p:nvPr/>
          </p:nvSpPr>
          <p:spPr>
            <a:xfrm rot="16200000">
              <a:off x="23115754" y="7195152"/>
              <a:ext cx="1147809" cy="661853"/>
            </a:xfrm>
            <a:prstGeom prst="triangl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 name="Content Placeholder 1"/>
          <p:cNvSpPr>
            <a:spLocks noGrp="1"/>
          </p:cNvSpPr>
          <p:nvPr>
            <p:ph idx="1"/>
          </p:nvPr>
        </p:nvSpPr>
        <p:spPr>
          <a:xfrm>
            <a:off x="899958" y="2982880"/>
            <a:ext cx="15753206" cy="10733119"/>
          </a:xfrm>
        </p:spPr>
        <p:txBody>
          <a:bodyPr/>
          <a:lstStyle/>
          <a:p>
            <a:r>
              <a:rPr lang="en-US" dirty="0"/>
              <a:t>Key telehealth services approved through 12.31.2023</a:t>
            </a:r>
          </a:p>
          <a:p>
            <a:pPr lvl="1"/>
            <a:r>
              <a:rPr lang="en-US" dirty="0"/>
              <a:t>ED 99281-99285 and critical care 99291-99292</a:t>
            </a:r>
          </a:p>
          <a:p>
            <a:pPr lvl="1"/>
            <a:r>
              <a:rPr lang="en-US" dirty="0"/>
              <a:t>Observation services</a:t>
            </a:r>
          </a:p>
          <a:p>
            <a:r>
              <a:rPr lang="en-US" dirty="0"/>
              <a:t>Consolidated Appropriations Act, 2023 extended key waivers through 12.31.2024 </a:t>
            </a:r>
          </a:p>
          <a:p>
            <a:pPr lvl="1"/>
            <a:r>
              <a:rPr lang="en-US" dirty="0"/>
              <a:t>HPSA geographic waiver </a:t>
            </a:r>
          </a:p>
          <a:p>
            <a:pPr lvl="1"/>
            <a:r>
              <a:rPr lang="en-US" dirty="0"/>
              <a:t>The patient home location waiver</a:t>
            </a:r>
          </a:p>
          <a:p>
            <a:r>
              <a:rPr lang="en-US" dirty="0"/>
              <a:t>Next advocacy step is harmonizing the code approvals which expire 12.31.2023 with  the HPSA and geographic waivers which expire 12.31.2024</a:t>
            </a:r>
          </a:p>
          <a:p>
            <a:pPr lvl="1"/>
            <a:r>
              <a:rPr lang="en-US" dirty="0"/>
              <a:t>Letter cosigned by 46 medical societies to harmonize the regulatory expirations</a:t>
            </a:r>
          </a:p>
          <a:p>
            <a:endParaRPr lang="en-US" dirty="0"/>
          </a:p>
        </p:txBody>
      </p:sp>
      <p:sp>
        <p:nvSpPr>
          <p:cNvPr id="3" name="Title 2"/>
          <p:cNvSpPr>
            <a:spLocks noGrp="1"/>
          </p:cNvSpPr>
          <p:nvPr>
            <p:ph type="title"/>
          </p:nvPr>
        </p:nvSpPr>
        <p:spPr/>
        <p:txBody>
          <a:bodyPr/>
          <a:lstStyle/>
          <a:p>
            <a:r>
              <a:rPr lang="en-US" dirty="0"/>
              <a:t>ED Telehealth Regulatory Update</a:t>
            </a:r>
          </a:p>
        </p:txBody>
      </p:sp>
      <p:pic>
        <p:nvPicPr>
          <p:cNvPr id="5" name="Picture 4"/>
          <p:cNvPicPr>
            <a:picLocks noChangeAspect="1"/>
          </p:cNvPicPr>
          <p:nvPr/>
        </p:nvPicPr>
        <p:blipFill>
          <a:blip r:embed="rId3"/>
          <a:stretch>
            <a:fillRect/>
          </a:stretch>
        </p:blipFill>
        <p:spPr>
          <a:xfrm>
            <a:off x="18413047" y="3271813"/>
            <a:ext cx="5468582" cy="4309013"/>
          </a:xfrm>
          <a:prstGeom prst="rect">
            <a:avLst/>
          </a:prstGeom>
        </p:spPr>
      </p:pic>
    </p:spTree>
    <p:extLst>
      <p:ext uri="{BB962C8B-B14F-4D97-AF65-F5344CB8AC3E}">
        <p14:creationId xmlns:p14="http://schemas.microsoft.com/office/powerpoint/2010/main" val="1666006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0" y="3556002"/>
            <a:ext cx="21640800" cy="4678305"/>
          </a:xfrm>
        </p:spPr>
        <p:txBody>
          <a:bodyPr lIns="91425" tIns="45712" rIns="91425" bIns="45712" anchor="t"/>
          <a:lstStyle/>
          <a:p>
            <a:pPr marL="685165" indent="-685165"/>
            <a:r>
              <a:rPr lang="en-US" dirty="0">
                <a:ea typeface="MS PGothic"/>
              </a:rPr>
              <a:t>Longstanding CMS policy allows Physician NPI billing if a </a:t>
            </a:r>
            <a:r>
              <a:rPr lang="en-US" b="1" dirty="0">
                <a:ea typeface="MS PGothic"/>
              </a:rPr>
              <a:t>“substantive portion” </a:t>
            </a:r>
            <a:r>
              <a:rPr lang="en-US" dirty="0">
                <a:ea typeface="MS PGothic"/>
              </a:rPr>
              <a:t>of an APP shared visit performed</a:t>
            </a:r>
          </a:p>
          <a:p>
            <a:pPr marL="685165" indent="-685165"/>
            <a:r>
              <a:rPr lang="en-US" dirty="0">
                <a:ea typeface="MS PGothic"/>
              </a:rPr>
              <a:t>2022 Final Rule addresses how to define </a:t>
            </a:r>
            <a:r>
              <a:rPr lang="en-US" b="1" dirty="0">
                <a:ea typeface="MS PGothic"/>
              </a:rPr>
              <a:t>“substantive portion”</a:t>
            </a:r>
            <a:r>
              <a:rPr lang="en-US" dirty="0">
                <a:ea typeface="MS PGothic"/>
              </a:rPr>
              <a:t>:</a:t>
            </a:r>
          </a:p>
          <a:p>
            <a:pPr marL="1717040" lvl="1" indent="-802640"/>
            <a:r>
              <a:rPr lang="en-US" dirty="0">
                <a:ea typeface="MS PGothic"/>
              </a:rPr>
              <a:t>more than half of the total time spent performing the shared visit;  OR</a:t>
            </a:r>
          </a:p>
          <a:p>
            <a:pPr marL="1717040" lvl="1" indent="-802640"/>
            <a:r>
              <a:rPr lang="en-US" dirty="0"/>
              <a:t>one of the three key components: history, exam, OR  MDM</a:t>
            </a:r>
          </a:p>
        </p:txBody>
      </p:sp>
      <p:sp>
        <p:nvSpPr>
          <p:cNvPr id="5" name="Title 4"/>
          <p:cNvSpPr>
            <a:spLocks noGrp="1"/>
          </p:cNvSpPr>
          <p:nvPr>
            <p:ph type="title"/>
          </p:nvPr>
        </p:nvSpPr>
        <p:spPr>
          <a:xfrm>
            <a:off x="2149637" y="756132"/>
            <a:ext cx="20328572" cy="1147808"/>
          </a:xfrm>
        </p:spPr>
        <p:txBody>
          <a:bodyPr/>
          <a:lstStyle/>
          <a:p>
            <a:r>
              <a:rPr lang="en-US" dirty="0"/>
              <a:t>Shared Visit Performance Requirement </a:t>
            </a:r>
          </a:p>
        </p:txBody>
      </p:sp>
      <p:sp>
        <p:nvSpPr>
          <p:cNvPr id="4" name="矩形 19">
            <a:extLst>
              <a:ext uri="{FF2B5EF4-FFF2-40B4-BE49-F238E27FC236}">
                <a16:creationId xmlns:a16="http://schemas.microsoft.com/office/drawing/2014/main" id="{95BB71BC-A1D2-5515-2A1D-71A19B020E3F}"/>
              </a:ext>
            </a:extLst>
          </p:cNvPr>
          <p:cNvSpPr/>
          <p:nvPr/>
        </p:nvSpPr>
        <p:spPr>
          <a:xfrm>
            <a:off x="1623164" y="8400561"/>
            <a:ext cx="979104" cy="3985403"/>
          </a:xfrm>
          <a:custGeom>
            <a:avLst/>
            <a:gdLst>
              <a:gd name="connsiteX0" fmla="*/ 0 w 5998866"/>
              <a:gd name="connsiteY0" fmla="*/ 0 h 605874"/>
              <a:gd name="connsiteX1" fmla="*/ 5998866 w 5998866"/>
              <a:gd name="connsiteY1" fmla="*/ 0 h 605874"/>
              <a:gd name="connsiteX2" fmla="*/ 5998866 w 5998866"/>
              <a:gd name="connsiteY2" fmla="*/ 605874 h 605874"/>
              <a:gd name="connsiteX3" fmla="*/ 0 w 5998866"/>
              <a:gd name="connsiteY3" fmla="*/ 605874 h 605874"/>
              <a:gd name="connsiteX4" fmla="*/ 0 w 5998866"/>
              <a:gd name="connsiteY4" fmla="*/ 0 h 605874"/>
              <a:gd name="connsiteX0-1" fmla="*/ 0 w 5998866"/>
              <a:gd name="connsiteY0-2" fmla="*/ 0 h 605874"/>
              <a:gd name="connsiteX1-3" fmla="*/ 5998866 w 5998866"/>
              <a:gd name="connsiteY1-4" fmla="*/ 0 h 605874"/>
              <a:gd name="connsiteX2-5" fmla="*/ 5878286 w 5998866"/>
              <a:gd name="connsiteY2-6" fmla="*/ 585777 h 605874"/>
              <a:gd name="connsiteX3-7" fmla="*/ 0 w 5998866"/>
              <a:gd name="connsiteY3-8" fmla="*/ 605874 h 605874"/>
              <a:gd name="connsiteX4-9" fmla="*/ 0 w 5998866"/>
              <a:gd name="connsiteY4-10" fmla="*/ 0 h 6058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998866" h="605874">
                <a:moveTo>
                  <a:pt x="0" y="0"/>
                </a:moveTo>
                <a:lnTo>
                  <a:pt x="5998866" y="0"/>
                </a:lnTo>
                <a:lnTo>
                  <a:pt x="5878286" y="585777"/>
                </a:lnTo>
                <a:lnTo>
                  <a:pt x="0" y="605874"/>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TextBox 2">
            <a:extLst>
              <a:ext uri="{FF2B5EF4-FFF2-40B4-BE49-F238E27FC236}">
                <a16:creationId xmlns:a16="http://schemas.microsoft.com/office/drawing/2014/main" id="{EDC77ABB-E7C9-A57E-F809-3BBF91F79D04}"/>
              </a:ext>
            </a:extLst>
          </p:cNvPr>
          <p:cNvSpPr txBox="1"/>
          <p:nvPr/>
        </p:nvSpPr>
        <p:spPr>
          <a:xfrm>
            <a:off x="2149637" y="8675159"/>
            <a:ext cx="20328572" cy="3447098"/>
          </a:xfrm>
          <a:prstGeom prst="rect">
            <a:avLst/>
          </a:prstGeom>
          <a:solidFill>
            <a:srgbClr val="00399C"/>
          </a:solidFill>
          <a:effectLst/>
        </p:spPr>
        <p:txBody>
          <a:bodyPr wrap="square" lIns="274320" tIns="182880" rIns="274320" bIns="182880" rtlCol="0" anchor="t">
            <a:spAutoFit/>
          </a:bodyPr>
          <a:lstStyle/>
          <a:p>
            <a:r>
              <a:rPr lang="en-US" sz="4300" i="1" dirty="0">
                <a:solidFill>
                  <a:schemeClr val="bg1"/>
                </a:solidFill>
                <a:latin typeface="Century Gothic"/>
                <a:ea typeface="Calibri" panose="020F0502020204030204" pitchFamily="34" charset="0"/>
                <a:cs typeface="Times New Roman"/>
              </a:rPr>
              <a:t>“</a:t>
            </a:r>
            <a:r>
              <a:rPr lang="en-US" sz="4300" i="1" u="sng" dirty="0">
                <a:solidFill>
                  <a:schemeClr val="bg1"/>
                </a:solidFill>
                <a:latin typeface="Century Gothic"/>
                <a:ea typeface="Calibri" panose="020F0502020204030204" pitchFamily="34" charset="0"/>
                <a:cs typeface="Times New Roman"/>
              </a:rPr>
              <a:t>If MDM</a:t>
            </a:r>
            <a:r>
              <a:rPr lang="en-US" sz="4300" i="1" dirty="0">
                <a:solidFill>
                  <a:schemeClr val="bg1"/>
                </a:solidFill>
                <a:latin typeface="Century Gothic"/>
                <a:ea typeface="Calibri" panose="020F0502020204030204" pitchFamily="34" charset="0"/>
                <a:cs typeface="Times New Roman"/>
              </a:rPr>
              <a:t> is used as the substantive portion, </a:t>
            </a:r>
            <a:r>
              <a:rPr lang="en-US" sz="4300" i="1" u="sng" dirty="0">
                <a:solidFill>
                  <a:schemeClr val="bg1"/>
                </a:solidFill>
                <a:latin typeface="Century Gothic"/>
                <a:ea typeface="Calibri" panose="020F0502020204030204" pitchFamily="34" charset="0"/>
                <a:cs typeface="Times New Roman"/>
              </a:rPr>
              <a:t>each practitioner could perform certain aspects of MDM</a:t>
            </a:r>
            <a:r>
              <a:rPr lang="en-US" sz="4300" i="1" dirty="0">
                <a:solidFill>
                  <a:schemeClr val="bg1"/>
                </a:solidFill>
                <a:latin typeface="Century Gothic"/>
                <a:ea typeface="Calibri" panose="020F0502020204030204" pitchFamily="34" charset="0"/>
                <a:cs typeface="Times New Roman"/>
              </a:rPr>
              <a:t>, but the billing practitioner must perform </a:t>
            </a:r>
            <a:r>
              <a:rPr lang="en-US" sz="4300" i="1" u="sng" dirty="0">
                <a:solidFill>
                  <a:schemeClr val="bg1"/>
                </a:solidFill>
                <a:latin typeface="Century Gothic"/>
                <a:ea typeface="Calibri" panose="020F0502020204030204" pitchFamily="34" charset="0"/>
                <a:cs typeface="Times New Roman"/>
              </a:rPr>
              <a:t>all portions or aspects of MDM</a:t>
            </a:r>
            <a:r>
              <a:rPr lang="en-US" sz="4300" i="1" dirty="0">
                <a:solidFill>
                  <a:schemeClr val="bg1"/>
                </a:solidFill>
                <a:latin typeface="Century Gothic"/>
                <a:ea typeface="Calibri" panose="020F0502020204030204" pitchFamily="34" charset="0"/>
                <a:cs typeface="Times New Roman"/>
              </a:rPr>
              <a:t> that are required to select the visit level billed.”</a:t>
            </a:r>
          </a:p>
          <a:p>
            <a:pPr algn="r"/>
            <a:r>
              <a:rPr lang="en-US" sz="2800" b="1" dirty="0">
                <a:solidFill>
                  <a:schemeClr val="bg1"/>
                </a:solidFill>
                <a:latin typeface="Century Gothic"/>
                <a:ea typeface="Calibri" panose="020F0502020204030204" pitchFamily="34" charset="0"/>
                <a:cs typeface="Times New Roman"/>
              </a:rPr>
              <a:t>2022 CMS Physician Fee Schedule Final Rule page 425/2414</a:t>
            </a:r>
          </a:p>
        </p:txBody>
      </p:sp>
    </p:spTree>
    <p:extLst>
      <p:ext uri="{BB962C8B-B14F-4D97-AF65-F5344CB8AC3E}">
        <p14:creationId xmlns:p14="http://schemas.microsoft.com/office/powerpoint/2010/main" val="2025740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1F607FDB-3CCD-6B45-917E-8E39A7125386}"/>
              </a:ext>
            </a:extLst>
          </p:cNvPr>
          <p:cNvSpPr/>
          <p:nvPr/>
        </p:nvSpPr>
        <p:spPr>
          <a:xfrm rot="5400000">
            <a:off x="-1457327" y="4229099"/>
            <a:ext cx="15801976" cy="12887326"/>
          </a:xfrm>
          <a:prstGeom prst="triangle">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a:t>2023 Shared Services: A Victory!</a:t>
            </a:r>
          </a:p>
        </p:txBody>
      </p:sp>
      <p:sp>
        <p:nvSpPr>
          <p:cNvPr id="5" name="TextBox 4">
            <a:extLst>
              <a:ext uri="{FF2B5EF4-FFF2-40B4-BE49-F238E27FC236}">
                <a16:creationId xmlns:a16="http://schemas.microsoft.com/office/drawing/2014/main" id="{3E1EB179-0D3C-117A-2D8C-B7484D654083}"/>
              </a:ext>
            </a:extLst>
          </p:cNvPr>
          <p:cNvSpPr txBox="1"/>
          <p:nvPr/>
        </p:nvSpPr>
        <p:spPr>
          <a:xfrm>
            <a:off x="997825" y="3640884"/>
            <a:ext cx="20328572" cy="4188381"/>
          </a:xfrm>
          <a:prstGeom prst="round2DiagRect">
            <a:avLst/>
          </a:prstGeom>
          <a:solidFill>
            <a:schemeClr val="bg2"/>
          </a:solidFill>
          <a:ln w="38100">
            <a:solidFill>
              <a:schemeClr val="accent5"/>
            </a:solidFill>
          </a:ln>
          <a:effectLst>
            <a:outerShdw blurRad="139700" dist="38100" dir="2700000" algn="tl" rotWithShape="0">
              <a:prstClr val="black">
                <a:alpha val="40000"/>
              </a:prstClr>
            </a:outerShdw>
          </a:effectLst>
        </p:spPr>
        <p:txBody>
          <a:bodyPr wrap="square" lIns="822960" tIns="182880" rIns="1005840" bIns="91440" rtlCol="0" anchor="t">
            <a:spAutoFit/>
          </a:bodyPr>
          <a:lstStyle/>
          <a:p>
            <a:r>
              <a:rPr lang="en-US" sz="4000" i="1" dirty="0">
                <a:solidFill>
                  <a:schemeClr val="tx1">
                    <a:lumMod val="75000"/>
                  </a:schemeClr>
                </a:solidFill>
                <a:latin typeface="Century Gothic"/>
                <a:ea typeface="Calibri" panose="020F0502020204030204" pitchFamily="34" charset="0"/>
                <a:cs typeface="Times New Roman"/>
              </a:rPr>
              <a:t>“As part of our ongoing engagement with interested parties, we are </a:t>
            </a:r>
            <a:r>
              <a:rPr lang="en-US" sz="4000" i="1" u="sng" dirty="0">
                <a:solidFill>
                  <a:schemeClr val="tx1">
                    <a:lumMod val="75000"/>
                  </a:schemeClr>
                </a:solidFill>
                <a:latin typeface="Century Gothic"/>
                <a:ea typeface="Calibri" panose="020F0502020204030204" pitchFamily="34" charset="0"/>
                <a:cs typeface="Times New Roman"/>
              </a:rPr>
              <a:t>hearing continued concern about</a:t>
            </a:r>
            <a:r>
              <a:rPr lang="en-US" sz="4000" i="1" dirty="0">
                <a:solidFill>
                  <a:schemeClr val="tx1">
                    <a:lumMod val="75000"/>
                  </a:schemeClr>
                </a:solidFill>
                <a:latin typeface="Century Gothic"/>
                <a:ea typeface="Calibri" panose="020F0502020204030204" pitchFamily="34" charset="0"/>
                <a:cs typeface="Times New Roman"/>
              </a:rPr>
              <a:t> the implementation of our phased in approach with regard to </a:t>
            </a:r>
            <a:r>
              <a:rPr lang="en-US" sz="4000" i="1" u="sng" dirty="0">
                <a:solidFill>
                  <a:schemeClr val="tx1">
                    <a:lumMod val="75000"/>
                  </a:schemeClr>
                </a:solidFill>
                <a:latin typeface="Century Gothic"/>
                <a:ea typeface="Calibri" panose="020F0502020204030204" pitchFamily="34" charset="0"/>
                <a:cs typeface="Times New Roman"/>
              </a:rPr>
              <a:t>defining "substantive portion" only as more than half of the total time of the visit</a:t>
            </a:r>
            <a:r>
              <a:rPr lang="en-US" sz="4000" i="1" dirty="0">
                <a:solidFill>
                  <a:schemeClr val="tx1">
                    <a:lumMod val="75000"/>
                  </a:schemeClr>
                </a:solidFill>
                <a:latin typeface="Century Gothic"/>
                <a:ea typeface="Calibri" panose="020F0502020204030204" pitchFamily="34" charset="0"/>
                <a:cs typeface="Times New Roman"/>
              </a:rPr>
              <a:t>, and continue to receive requests that we also recognize MDM as the substantive portion”</a:t>
            </a:r>
          </a:p>
          <a:p>
            <a:pPr algn="r"/>
            <a:r>
              <a:rPr lang="en-US" sz="2800" b="1" dirty="0">
                <a:solidFill>
                  <a:schemeClr val="tx1">
                    <a:lumMod val="75000"/>
                  </a:schemeClr>
                </a:solidFill>
                <a:latin typeface="Century Gothic"/>
                <a:ea typeface="Calibri" panose="020F0502020204030204" pitchFamily="34" charset="0"/>
                <a:cs typeface="Times New Roman"/>
              </a:rPr>
              <a:t>2023 CMS Physician Final Rule page 669/3304</a:t>
            </a:r>
          </a:p>
        </p:txBody>
      </p:sp>
      <p:sp>
        <p:nvSpPr>
          <p:cNvPr id="7" name="TextBox 6">
            <a:extLst>
              <a:ext uri="{FF2B5EF4-FFF2-40B4-BE49-F238E27FC236}">
                <a16:creationId xmlns:a16="http://schemas.microsoft.com/office/drawing/2014/main" id="{FC9AC2EC-8224-844E-9FB2-404E047C1D93}"/>
              </a:ext>
            </a:extLst>
          </p:cNvPr>
          <p:cNvSpPr txBox="1"/>
          <p:nvPr/>
        </p:nvSpPr>
        <p:spPr>
          <a:xfrm>
            <a:off x="3146503" y="8556055"/>
            <a:ext cx="20328572" cy="4018121"/>
          </a:xfrm>
          <a:prstGeom prst="round2DiagRect">
            <a:avLst/>
          </a:prstGeom>
          <a:solidFill>
            <a:schemeClr val="bg2"/>
          </a:solidFill>
          <a:ln w="38100">
            <a:solidFill>
              <a:schemeClr val="accent5"/>
            </a:solidFill>
          </a:ln>
          <a:effectLst>
            <a:outerShdw blurRad="139700" dist="38100" dir="2700000" algn="tl" rotWithShape="0">
              <a:prstClr val="black">
                <a:alpha val="40000"/>
              </a:prstClr>
            </a:outerShdw>
          </a:effectLst>
        </p:spPr>
        <p:txBody>
          <a:bodyPr wrap="square" lIns="822960" tIns="365760" rIns="822960" bIns="365760" rtlCol="0" anchor="t">
            <a:spAutoFit/>
          </a:bodyPr>
          <a:lstStyle/>
          <a:p>
            <a:r>
              <a:rPr lang="en-US" sz="4000" i="1" dirty="0">
                <a:solidFill>
                  <a:schemeClr val="tx1">
                    <a:lumMod val="75000"/>
                  </a:schemeClr>
                </a:solidFill>
                <a:latin typeface="Century Gothic"/>
                <a:ea typeface="Calibri" panose="020F0502020204030204" pitchFamily="34" charset="0"/>
                <a:cs typeface="Times New Roman"/>
              </a:rPr>
              <a:t>“After considering the public comments we received, we are finalizing our proposed policy to </a:t>
            </a:r>
            <a:r>
              <a:rPr lang="en-US" sz="4000" b="1" i="1" dirty="0">
                <a:solidFill>
                  <a:schemeClr val="tx1">
                    <a:lumMod val="75000"/>
                  </a:schemeClr>
                </a:solidFill>
                <a:latin typeface="Century Gothic"/>
                <a:ea typeface="Calibri" panose="020F0502020204030204" pitchFamily="34" charset="0"/>
                <a:cs typeface="Times New Roman"/>
              </a:rPr>
              <a:t>delay implementation </a:t>
            </a:r>
            <a:r>
              <a:rPr lang="en-US" sz="4000" i="1" dirty="0">
                <a:solidFill>
                  <a:schemeClr val="tx1">
                    <a:lumMod val="75000"/>
                  </a:schemeClr>
                </a:solidFill>
                <a:latin typeface="Century Gothic"/>
                <a:ea typeface="Calibri" panose="020F0502020204030204" pitchFamily="34" charset="0"/>
                <a:cs typeface="Times New Roman"/>
              </a:rPr>
              <a:t>of our definition of the substantive portion as more than half the total practitioner time until </a:t>
            </a:r>
            <a:r>
              <a:rPr lang="en-US" sz="4000" b="1" i="1" dirty="0">
                <a:solidFill>
                  <a:schemeClr val="tx1">
                    <a:lumMod val="75000"/>
                  </a:schemeClr>
                </a:solidFill>
                <a:latin typeface="Century Gothic"/>
                <a:ea typeface="Calibri" panose="020F0502020204030204" pitchFamily="34" charset="0"/>
                <a:cs typeface="Times New Roman"/>
              </a:rPr>
              <a:t>January 1, 2024.</a:t>
            </a:r>
            <a:r>
              <a:rPr lang="en-US" sz="4000" i="1" dirty="0">
                <a:solidFill>
                  <a:schemeClr val="tx1">
                    <a:lumMod val="75000"/>
                  </a:schemeClr>
                </a:solidFill>
                <a:latin typeface="Century Gothic"/>
                <a:ea typeface="Calibri" panose="020F0502020204030204" pitchFamily="34" charset="0"/>
                <a:cs typeface="Times New Roman"/>
              </a:rPr>
              <a:t>”</a:t>
            </a:r>
            <a:endParaRPr lang="en-US" sz="4000" dirty="0">
              <a:solidFill>
                <a:schemeClr val="tx1">
                  <a:lumMod val="75000"/>
                </a:schemeClr>
              </a:solidFill>
            </a:endParaRPr>
          </a:p>
          <a:p>
            <a:pPr algn="r"/>
            <a:r>
              <a:rPr lang="en-US" sz="2800" b="1" dirty="0">
                <a:solidFill>
                  <a:schemeClr val="tx1">
                    <a:lumMod val="75000"/>
                  </a:schemeClr>
                </a:solidFill>
                <a:latin typeface="Century Gothic"/>
                <a:ea typeface="Calibri" panose="020F0502020204030204" pitchFamily="34" charset="0"/>
                <a:cs typeface="Times New Roman"/>
              </a:rPr>
              <a:t>2023 CMS Physician Final Rule page 672/3304</a:t>
            </a:r>
          </a:p>
        </p:txBody>
      </p:sp>
    </p:spTree>
    <p:extLst>
      <p:ext uri="{BB962C8B-B14F-4D97-AF65-F5344CB8AC3E}">
        <p14:creationId xmlns:p14="http://schemas.microsoft.com/office/powerpoint/2010/main" val="2734064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八边形 17">
            <a:extLst>
              <a:ext uri="{FF2B5EF4-FFF2-40B4-BE49-F238E27FC236}">
                <a16:creationId xmlns:a16="http://schemas.microsoft.com/office/drawing/2014/main" id="{4C77AC3D-C00A-1AAB-2620-102113F3C9A8}"/>
              </a:ext>
            </a:extLst>
          </p:cNvPr>
          <p:cNvSpPr/>
          <p:nvPr/>
        </p:nvSpPr>
        <p:spPr>
          <a:xfrm flipH="1">
            <a:off x="-1" y="4743450"/>
            <a:ext cx="24387175" cy="9058312"/>
          </a:xfrm>
          <a:prstGeom prst="rtTriangle">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Title 2"/>
          <p:cNvSpPr>
            <a:spLocks noGrp="1"/>
          </p:cNvSpPr>
          <p:nvPr>
            <p:ph type="title"/>
          </p:nvPr>
        </p:nvSpPr>
        <p:spPr>
          <a:xfrm>
            <a:off x="2149636" y="581309"/>
            <a:ext cx="21350443" cy="1147808"/>
          </a:xfrm>
        </p:spPr>
        <p:txBody>
          <a:bodyPr/>
          <a:lstStyle/>
          <a:p>
            <a:r>
              <a:rPr lang="en-US" dirty="0"/>
              <a:t>Good News: E/M Shared Visits Expanding-                  Include Critical Care</a:t>
            </a:r>
          </a:p>
        </p:txBody>
      </p:sp>
      <p:sp>
        <p:nvSpPr>
          <p:cNvPr id="4" name="TextBox 3">
            <a:extLst>
              <a:ext uri="{FF2B5EF4-FFF2-40B4-BE49-F238E27FC236}">
                <a16:creationId xmlns:a16="http://schemas.microsoft.com/office/drawing/2014/main" id="{665E94BA-A578-2C4B-9230-B59BD22AAFF2}"/>
              </a:ext>
            </a:extLst>
          </p:cNvPr>
          <p:cNvSpPr txBox="1"/>
          <p:nvPr/>
        </p:nvSpPr>
        <p:spPr>
          <a:xfrm rot="10800000" flipV="1">
            <a:off x="1885950" y="3736850"/>
            <a:ext cx="20060644" cy="8444865"/>
          </a:xfrm>
          <a:prstGeom prst="round2DiagRect">
            <a:avLst/>
          </a:prstGeom>
          <a:solidFill>
            <a:schemeClr val="bg2"/>
          </a:solidFill>
          <a:ln w="38100">
            <a:solidFill>
              <a:schemeClr val="accent4"/>
            </a:solidFill>
          </a:ln>
          <a:effectLst>
            <a:outerShdw blurRad="139700" dist="38100" dir="5400000" sx="101000" sy="101000" algn="t" rotWithShape="0">
              <a:prstClr val="black">
                <a:alpha val="40000"/>
              </a:prstClr>
            </a:outerShdw>
          </a:effectLst>
        </p:spPr>
        <p:txBody>
          <a:bodyPr wrap="square" lIns="914400" tIns="548640" rIns="914400" bIns="457200" rtlCol="0" anchor="t">
            <a:spAutoFit/>
          </a:bodyPr>
          <a:lstStyle/>
          <a:p>
            <a:r>
              <a:rPr lang="en-US" sz="4400" i="1" dirty="0">
                <a:solidFill>
                  <a:schemeClr val="tx1">
                    <a:lumMod val="75000"/>
                  </a:schemeClr>
                </a:solidFill>
                <a:latin typeface="Century Gothic"/>
                <a:ea typeface="MS PGothic"/>
              </a:rPr>
              <a:t>“</a:t>
            </a:r>
            <a:r>
              <a:rPr lang="en-US" sz="4400" i="1" u="sng" dirty="0">
                <a:solidFill>
                  <a:schemeClr val="tx1">
                    <a:lumMod val="75000"/>
                  </a:schemeClr>
                </a:solidFill>
                <a:latin typeface="Century Gothic"/>
                <a:ea typeface="MS PGothic"/>
              </a:rPr>
              <a:t>We also proposed to modify our policy to allow physicians and NPPs to bill for shared visits for </a:t>
            </a:r>
            <a:r>
              <a:rPr lang="en-US" sz="4400" i="1" dirty="0">
                <a:solidFill>
                  <a:schemeClr val="tx1">
                    <a:lumMod val="75000"/>
                  </a:schemeClr>
                </a:solidFill>
                <a:latin typeface="Century Gothic"/>
                <a:ea typeface="MS PGothic"/>
              </a:rPr>
              <a:t>both new and established patients, and for </a:t>
            </a:r>
            <a:r>
              <a:rPr lang="en-US" sz="4400" b="1" i="1" u="sng" dirty="0">
                <a:solidFill>
                  <a:schemeClr val="tx1">
                    <a:lumMod val="75000"/>
                  </a:schemeClr>
                </a:solidFill>
                <a:latin typeface="Century Gothic"/>
                <a:ea typeface="MS PGothic"/>
              </a:rPr>
              <a:t>critical care</a:t>
            </a:r>
            <a:r>
              <a:rPr lang="en-US" sz="4400" b="1" i="1" dirty="0">
                <a:solidFill>
                  <a:schemeClr val="tx1">
                    <a:lumMod val="75000"/>
                  </a:schemeClr>
                </a:solidFill>
                <a:latin typeface="Century Gothic"/>
                <a:ea typeface="MS PGothic"/>
              </a:rPr>
              <a:t> </a:t>
            </a:r>
            <a:r>
              <a:rPr lang="en-US" sz="4400" i="1" dirty="0">
                <a:solidFill>
                  <a:schemeClr val="tx1">
                    <a:lumMod val="75000"/>
                  </a:schemeClr>
                </a:solidFill>
                <a:latin typeface="Century Gothic"/>
                <a:ea typeface="MS PGothic"/>
              </a:rPr>
              <a:t>and certain Skilled Nursing Facility /Nursing Facility (SNF/NF) E/M visits. We proposed these modifications to the current policy and conditions of payment to account for changes that have occurred in medical practice patterns, including </a:t>
            </a:r>
            <a:r>
              <a:rPr lang="en-US" sz="4400" i="1" u="sng" dirty="0">
                <a:solidFill>
                  <a:schemeClr val="tx1">
                    <a:lumMod val="75000"/>
                  </a:schemeClr>
                </a:solidFill>
                <a:latin typeface="Century Gothic"/>
                <a:ea typeface="MS PGothic"/>
              </a:rPr>
              <a:t>the evolving role of NPPs as part of the medical team.</a:t>
            </a:r>
            <a:r>
              <a:rPr lang="en-US" sz="4400" i="1" dirty="0">
                <a:solidFill>
                  <a:schemeClr val="tx1">
                    <a:lumMod val="75000"/>
                  </a:schemeClr>
                </a:solidFill>
                <a:latin typeface="Century Gothic"/>
                <a:ea typeface="MS PGothic"/>
              </a:rPr>
              <a:t>”</a:t>
            </a:r>
            <a:endParaRPr lang="en-US" sz="3200" b="1" i="1" dirty="0">
              <a:solidFill>
                <a:schemeClr val="tx1">
                  <a:lumMod val="75000"/>
                </a:schemeClr>
              </a:solidFill>
              <a:latin typeface="Century Gothic"/>
              <a:ea typeface="MS PGothic"/>
            </a:endParaRPr>
          </a:p>
          <a:p>
            <a:pPr marL="0" indent="0" algn="r">
              <a:buNone/>
            </a:pPr>
            <a:endParaRPr lang="en-US" sz="3200" b="1" dirty="0">
              <a:solidFill>
                <a:schemeClr val="tx1">
                  <a:lumMod val="75000"/>
                </a:schemeClr>
              </a:solidFill>
            </a:endParaRPr>
          </a:p>
          <a:p>
            <a:pPr marL="0" indent="0" algn="r">
              <a:buNone/>
            </a:pPr>
            <a:r>
              <a:rPr lang="en-US" sz="2800" b="1" dirty="0">
                <a:solidFill>
                  <a:schemeClr val="tx1">
                    <a:lumMod val="75000"/>
                  </a:schemeClr>
                </a:solidFill>
                <a:latin typeface="Century Gothic"/>
                <a:ea typeface="MS PGothic"/>
              </a:rPr>
              <a:t>2022 CMS Physician Fee Schedule Final Rule page 425/2414</a:t>
            </a:r>
          </a:p>
        </p:txBody>
      </p:sp>
    </p:spTree>
    <p:extLst>
      <p:ext uri="{BB962C8B-B14F-4D97-AF65-F5344CB8AC3E}">
        <p14:creationId xmlns:p14="http://schemas.microsoft.com/office/powerpoint/2010/main" val="717302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Good News: Critical Care Policies </a:t>
            </a:r>
          </a:p>
        </p:txBody>
      </p:sp>
      <p:sp>
        <p:nvSpPr>
          <p:cNvPr id="4" name="TextBox 3">
            <a:extLst>
              <a:ext uri="{FF2B5EF4-FFF2-40B4-BE49-F238E27FC236}">
                <a16:creationId xmlns:a16="http://schemas.microsoft.com/office/drawing/2014/main" id="{2FB38FB8-8CB7-1F4D-A9B9-6D01637E256C}"/>
              </a:ext>
            </a:extLst>
          </p:cNvPr>
          <p:cNvSpPr txBox="1"/>
          <p:nvPr/>
        </p:nvSpPr>
        <p:spPr>
          <a:xfrm rot="10800000" flipV="1">
            <a:off x="914397" y="3560298"/>
            <a:ext cx="22659903" cy="2570917"/>
          </a:xfrm>
          <a:prstGeom prst="roundRect">
            <a:avLst/>
          </a:prstGeom>
          <a:solidFill>
            <a:schemeClr val="bg1"/>
          </a:solidFill>
          <a:ln w="57150">
            <a:solidFill>
              <a:schemeClr val="accent5"/>
            </a:solidFill>
          </a:ln>
          <a:effectLst>
            <a:outerShdw blurRad="50800" dist="38100" dir="2700000" algn="tl" rotWithShape="0">
              <a:prstClr val="black">
                <a:alpha val="40000"/>
              </a:prstClr>
            </a:outerShdw>
          </a:effectLst>
        </p:spPr>
        <p:txBody>
          <a:bodyPr wrap="square" lIns="274320" tIns="274320" rIns="274320" bIns="0" rtlCol="0" anchor="t">
            <a:spAutoFit/>
          </a:bodyPr>
          <a:lstStyle/>
          <a:p>
            <a:r>
              <a:rPr lang="en-US" sz="3500" i="1" dirty="0">
                <a:solidFill>
                  <a:schemeClr val="tx1">
                    <a:lumMod val="75000"/>
                  </a:schemeClr>
                </a:solidFill>
                <a:latin typeface="Century Gothic"/>
                <a:ea typeface="MS PGothic"/>
              </a:rPr>
              <a:t>“A patient might not require critical care services at the time of an ED visit, but then be admitted to the hospital on the same calendar date as the ED visit and require care that meets the definition of critical care services</a:t>
            </a:r>
            <a:r>
              <a:rPr lang="en-US" sz="3500" dirty="0">
                <a:solidFill>
                  <a:schemeClr val="tx1">
                    <a:lumMod val="75000"/>
                  </a:schemeClr>
                </a:solidFill>
                <a:latin typeface="Century Gothic"/>
                <a:ea typeface="MS PGothic"/>
              </a:rPr>
              <a:t>.</a:t>
            </a:r>
            <a:r>
              <a:rPr lang="en-US" sz="3500" i="1" dirty="0">
                <a:solidFill>
                  <a:schemeClr val="tx1">
                    <a:lumMod val="75000"/>
                  </a:schemeClr>
                </a:solidFill>
                <a:latin typeface="Century Gothic"/>
                <a:ea typeface="MS PGothic"/>
              </a:rPr>
              <a:t>”</a:t>
            </a:r>
            <a:r>
              <a:rPr lang="en-US" sz="3500" b="1" dirty="0">
                <a:solidFill>
                  <a:schemeClr val="tx1">
                    <a:lumMod val="75000"/>
                  </a:schemeClr>
                </a:solidFill>
                <a:latin typeface="Century Gothic"/>
                <a:ea typeface="MS PGothic"/>
              </a:rPr>
              <a:t>   </a:t>
            </a:r>
            <a:endParaRPr lang="en-US" sz="3500" b="1" dirty="0">
              <a:solidFill>
                <a:schemeClr val="tx1">
                  <a:lumMod val="75000"/>
                </a:schemeClr>
              </a:solidFill>
              <a:latin typeface="Century Gothic" panose="020B0502020202020204" pitchFamily="34" charset="0"/>
            </a:endParaRPr>
          </a:p>
          <a:p>
            <a:pPr algn="r"/>
            <a:r>
              <a:rPr lang="en-US" sz="2800" b="1" dirty="0">
                <a:solidFill>
                  <a:schemeClr val="tx1">
                    <a:lumMod val="75000"/>
                  </a:schemeClr>
                </a:solidFill>
                <a:latin typeface="Century Gothic"/>
                <a:ea typeface="MS PGothic"/>
              </a:rPr>
              <a:t>                     </a:t>
            </a:r>
            <a:r>
              <a:rPr lang="en-US" sz="2400" b="1" dirty="0">
                <a:solidFill>
                  <a:schemeClr val="tx1">
                    <a:lumMod val="75000"/>
                  </a:schemeClr>
                </a:solidFill>
                <a:latin typeface="Century Gothic"/>
                <a:ea typeface="MS PGothic"/>
              </a:rPr>
              <a:t>2022 Physician Final Rule Page 462 </a:t>
            </a:r>
            <a:endParaRPr lang="en-US" sz="2400" b="1" dirty="0">
              <a:solidFill>
                <a:schemeClr val="tx1">
                  <a:lumMod val="7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F3B5F6A-FCC4-E244-9DA2-4A27EA06C9DD}"/>
              </a:ext>
            </a:extLst>
          </p:cNvPr>
          <p:cNvSpPr txBox="1"/>
          <p:nvPr/>
        </p:nvSpPr>
        <p:spPr>
          <a:xfrm rot="10800000" flipV="1">
            <a:off x="914397" y="6857720"/>
            <a:ext cx="22659902" cy="3405188"/>
          </a:xfrm>
          <a:prstGeom prst="roundRect">
            <a:avLst/>
          </a:prstGeom>
          <a:solidFill>
            <a:schemeClr val="bg1"/>
          </a:solidFill>
          <a:ln w="57150">
            <a:solidFill>
              <a:schemeClr val="accent5"/>
            </a:solidFill>
          </a:ln>
          <a:effectLst>
            <a:outerShdw blurRad="50800" dist="38100" dir="2700000" algn="tl" rotWithShape="0">
              <a:prstClr val="black">
                <a:alpha val="40000"/>
              </a:prstClr>
            </a:outerShdw>
          </a:effectLst>
        </p:spPr>
        <p:txBody>
          <a:bodyPr wrap="square" lIns="274320" tIns="365760" rIns="274320" bIns="0" rtlCol="0" anchor="t">
            <a:spAutoFit/>
          </a:bodyPr>
          <a:lstStyle/>
          <a:p>
            <a:r>
              <a:rPr lang="en-US" sz="3600" i="1" dirty="0">
                <a:solidFill>
                  <a:schemeClr val="tx1">
                    <a:lumMod val="75000"/>
                  </a:schemeClr>
                </a:solidFill>
                <a:latin typeface="Century Gothic"/>
                <a:ea typeface="MS PGothic"/>
              </a:rPr>
              <a:t>“Specifically, as long as the physician documents that the E/M service was provided </a:t>
            </a:r>
            <a:r>
              <a:rPr lang="en-US" sz="3600" i="1" u="sng" dirty="0">
                <a:solidFill>
                  <a:schemeClr val="tx1">
                    <a:lumMod val="75000"/>
                  </a:schemeClr>
                </a:solidFill>
                <a:latin typeface="Century Gothic"/>
                <a:ea typeface="MS PGothic"/>
              </a:rPr>
              <a:t>prior to the critical care</a:t>
            </a:r>
            <a:r>
              <a:rPr lang="en-US" sz="3600" i="1" dirty="0">
                <a:solidFill>
                  <a:schemeClr val="tx1">
                    <a:lumMod val="75000"/>
                  </a:schemeClr>
                </a:solidFill>
                <a:latin typeface="Century Gothic"/>
                <a:ea typeface="MS PGothic"/>
              </a:rPr>
              <a:t> service at a time when the patient did not require critical care, that the service is separate and distinct…  Practitioners must use modifier -25 on the claim when reporting these critical care services.”</a:t>
            </a:r>
            <a:r>
              <a:rPr lang="en-US" sz="3600" b="1" i="1" dirty="0">
                <a:solidFill>
                  <a:schemeClr val="tx1">
                    <a:lumMod val="75000"/>
                  </a:schemeClr>
                </a:solidFill>
                <a:latin typeface="Century Gothic"/>
                <a:ea typeface="MS PGothic"/>
              </a:rPr>
              <a:t> </a:t>
            </a:r>
            <a:r>
              <a:rPr lang="en-US" sz="4000" b="1" i="1" dirty="0">
                <a:solidFill>
                  <a:schemeClr val="tx1">
                    <a:lumMod val="75000"/>
                  </a:schemeClr>
                </a:solidFill>
                <a:latin typeface="Century Gothic"/>
                <a:ea typeface="MS PGothic"/>
              </a:rPr>
              <a:t> </a:t>
            </a:r>
            <a:endParaRPr lang="en-US" sz="4000" b="1" dirty="0">
              <a:solidFill>
                <a:schemeClr val="tx1">
                  <a:lumMod val="75000"/>
                </a:schemeClr>
              </a:solidFill>
              <a:latin typeface="Century Gothic" panose="020B0502020202020204" pitchFamily="34" charset="0"/>
            </a:endParaRPr>
          </a:p>
          <a:p>
            <a:pPr algn="r"/>
            <a:r>
              <a:rPr lang="en-US" sz="2800" b="1" dirty="0">
                <a:solidFill>
                  <a:schemeClr val="tx1">
                    <a:lumMod val="75000"/>
                  </a:schemeClr>
                </a:solidFill>
                <a:latin typeface="Century Gothic"/>
                <a:ea typeface="MS PGothic"/>
              </a:rPr>
              <a:t> </a:t>
            </a:r>
            <a:r>
              <a:rPr lang="en-US" sz="2400" b="1" dirty="0">
                <a:solidFill>
                  <a:schemeClr val="tx1">
                    <a:lumMod val="75000"/>
                  </a:schemeClr>
                </a:solidFill>
                <a:latin typeface="Century Gothic"/>
                <a:ea typeface="MS PGothic"/>
              </a:rPr>
              <a:t>2022 Physician Final Rule Page 463 </a:t>
            </a:r>
            <a:endParaRPr lang="en-US" sz="2400" b="1" dirty="0">
              <a:solidFill>
                <a:schemeClr val="tx1">
                  <a:lumMod val="7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B8DAD976-D252-1845-B492-B5A422035625}"/>
              </a:ext>
            </a:extLst>
          </p:cNvPr>
          <p:cNvSpPr txBox="1"/>
          <p:nvPr/>
        </p:nvSpPr>
        <p:spPr>
          <a:xfrm rot="10800000" flipV="1">
            <a:off x="914397" y="11031827"/>
            <a:ext cx="22659903" cy="2213372"/>
          </a:xfrm>
          <a:prstGeom prst="roundRect">
            <a:avLst/>
          </a:prstGeom>
          <a:solidFill>
            <a:schemeClr val="bg1"/>
          </a:solidFill>
          <a:ln w="57150">
            <a:solidFill>
              <a:schemeClr val="accent5"/>
            </a:solidFill>
          </a:ln>
          <a:effectLst>
            <a:outerShdw blurRad="50800" dist="38100" dir="2700000" algn="tl" rotWithShape="0">
              <a:prstClr val="black">
                <a:alpha val="40000"/>
              </a:prstClr>
            </a:outerShdw>
          </a:effectLst>
        </p:spPr>
        <p:txBody>
          <a:bodyPr wrap="square" lIns="274320" tIns="457200" rIns="274320" bIns="0" rtlCol="0" anchor="t">
            <a:spAutoFit/>
          </a:bodyPr>
          <a:lstStyle/>
          <a:p>
            <a:r>
              <a:rPr lang="en-US" sz="3600" i="1" dirty="0">
                <a:solidFill>
                  <a:schemeClr val="tx1">
                    <a:lumMod val="75000"/>
                  </a:schemeClr>
                </a:solidFill>
                <a:latin typeface="Century Gothic"/>
                <a:ea typeface="MS PGothic"/>
              </a:rPr>
              <a:t>“For critical care visits, starting for services furnished in CY 2022, the substantive portion will be more than half of the total time, as proposed.”  </a:t>
            </a:r>
            <a:endParaRPr lang="en-US" sz="3600" b="1" dirty="0">
              <a:solidFill>
                <a:schemeClr val="tx1">
                  <a:lumMod val="75000"/>
                </a:schemeClr>
              </a:solidFill>
              <a:latin typeface="Century Gothic" panose="020B0502020202020204" pitchFamily="34" charset="0"/>
            </a:endParaRPr>
          </a:p>
          <a:p>
            <a:pPr algn="r"/>
            <a:r>
              <a:rPr lang="en-US" sz="2800" b="1" dirty="0">
                <a:solidFill>
                  <a:schemeClr val="tx1">
                    <a:lumMod val="75000"/>
                  </a:schemeClr>
                </a:solidFill>
                <a:latin typeface="Century Gothic"/>
                <a:ea typeface="MS PGothic"/>
              </a:rPr>
              <a:t> </a:t>
            </a:r>
            <a:r>
              <a:rPr lang="en-US" sz="2400" b="1" dirty="0">
                <a:solidFill>
                  <a:schemeClr val="tx1">
                    <a:lumMod val="75000"/>
                  </a:schemeClr>
                </a:solidFill>
                <a:latin typeface="Century Gothic"/>
                <a:ea typeface="MS PGothic"/>
              </a:rPr>
              <a:t>2022 Physician Final Rule Page 431 </a:t>
            </a:r>
            <a:endParaRPr lang="en-US" sz="2400" b="1" dirty="0">
              <a:solidFill>
                <a:schemeClr val="tx1">
                  <a:lumMod val="75000"/>
                </a:schemeClr>
              </a:solidFill>
              <a:latin typeface="Century Gothic" panose="020B0502020202020204" pitchFamily="34" charset="0"/>
            </a:endParaRPr>
          </a:p>
        </p:txBody>
      </p:sp>
      <p:sp>
        <p:nvSpPr>
          <p:cNvPr id="7" name="Content Placeholder 1">
            <a:extLst>
              <a:ext uri="{FF2B5EF4-FFF2-40B4-BE49-F238E27FC236}">
                <a16:creationId xmlns:a16="http://schemas.microsoft.com/office/drawing/2014/main" id="{0BCA9B0E-808E-D746-B3DF-6F34EC7725B0}"/>
              </a:ext>
            </a:extLst>
          </p:cNvPr>
          <p:cNvSpPr txBox="1">
            <a:spLocks/>
          </p:cNvSpPr>
          <p:nvPr/>
        </p:nvSpPr>
        <p:spPr>
          <a:xfrm>
            <a:off x="1737615" y="6377173"/>
            <a:ext cx="7545406" cy="779005"/>
          </a:xfrm>
          <a:prstGeom prst="roundRect">
            <a:avLst/>
          </a:prstGeom>
          <a:solidFill>
            <a:schemeClr val="accent5"/>
          </a:solidFill>
          <a:ln w="76200">
            <a:solidFill>
              <a:schemeClr val="bg1"/>
            </a:solidFill>
          </a:ln>
        </p:spPr>
        <p:txBody>
          <a:bodyPr lIns="91425" tIns="45712" rIns="91425" bIns="45712" anchor="ctr">
            <a:normAutofit/>
          </a:bodyPr>
          <a:lstStyle>
            <a:lvl1pPr marL="685678" indent="-685678" algn="l" defTabSz="914240" rtl="0" eaLnBrk="0" fontAlgn="base" hangingPunct="0">
              <a:lnSpc>
                <a:spcPct val="110000"/>
              </a:lnSpc>
              <a:spcBef>
                <a:spcPct val="20000"/>
              </a:spcBef>
              <a:spcAft>
                <a:spcPct val="0"/>
              </a:spcAft>
              <a:buClr>
                <a:schemeClr val="accent5"/>
              </a:buClr>
              <a:buSzPct val="80000"/>
              <a:buFont typeface="Georgia Bold Italic"/>
              <a:buChar char="▪"/>
              <a:defRPr sz="4300" b="0" i="0" kern="1200">
                <a:solidFill>
                  <a:schemeClr val="tx1">
                    <a:lumMod val="75000"/>
                  </a:schemeClr>
                </a:solidFill>
                <a:latin typeface="Century Gothic"/>
                <a:ea typeface="MS PGothic" pitchFamily="34" charset="-128"/>
                <a:cs typeface="Century Gothic"/>
              </a:defRPr>
            </a:lvl1pPr>
            <a:lvl2pPr marL="1717373" indent="-803136" algn="l" defTabSz="914240" rtl="0" eaLnBrk="0" fontAlgn="base" hangingPunct="0">
              <a:lnSpc>
                <a:spcPct val="110000"/>
              </a:lnSpc>
              <a:spcBef>
                <a:spcPct val="20000"/>
              </a:spcBef>
              <a:spcAft>
                <a:spcPct val="0"/>
              </a:spcAft>
              <a:buClr>
                <a:schemeClr val="accent5"/>
              </a:buClr>
              <a:buSzPct val="85000"/>
              <a:buFont typeface="Menlo Bold"/>
              <a:buChar char="‒"/>
              <a:defRPr sz="4300" b="0" i="0" kern="1200">
                <a:solidFill>
                  <a:schemeClr val="tx1">
                    <a:lumMod val="75000"/>
                  </a:schemeClr>
                </a:solidFill>
                <a:latin typeface="Century Gothic"/>
                <a:ea typeface="MS PGothic" pitchFamily="34" charset="-128"/>
                <a:cs typeface="Century Gothic"/>
              </a:defRPr>
            </a:lvl2pPr>
            <a:lvl3pPr marL="2399877" indent="-571400" algn="l" defTabSz="914240" rtl="0" eaLnBrk="0" fontAlgn="base" hangingPunct="0">
              <a:lnSpc>
                <a:spcPct val="110000"/>
              </a:lnSpc>
              <a:spcBef>
                <a:spcPct val="20000"/>
              </a:spcBef>
              <a:spcAft>
                <a:spcPct val="0"/>
              </a:spcAft>
              <a:buClr>
                <a:schemeClr val="accent5"/>
              </a:buClr>
              <a:buSzPct val="85000"/>
              <a:buFont typeface="Arial"/>
              <a:buChar char="•"/>
              <a:defRPr sz="4300" b="0" i="0" kern="1200">
                <a:solidFill>
                  <a:schemeClr val="tx1">
                    <a:lumMod val="75000"/>
                  </a:schemeClr>
                </a:solidFill>
                <a:latin typeface="Century Gothic"/>
                <a:ea typeface="MS PGothic" pitchFamily="34" charset="-128"/>
                <a:cs typeface="Century Gothic"/>
              </a:defRPr>
            </a:lvl3pPr>
            <a:lvl4pPr marL="3199836" indent="-457119" algn="l" defTabSz="914240" rtl="0" eaLnBrk="0" fontAlgn="base" hangingPunct="0">
              <a:spcBef>
                <a:spcPct val="20000"/>
              </a:spcBef>
              <a:spcAft>
                <a:spcPct val="0"/>
              </a:spcAft>
              <a:buFont typeface="Arial" charset="0"/>
              <a:buChar char="–"/>
              <a:defRPr sz="4000" b="0" i="0" kern="1200">
                <a:solidFill>
                  <a:schemeClr val="tx1"/>
                </a:solidFill>
                <a:latin typeface="Century Gothic"/>
                <a:ea typeface="MS PGothic" pitchFamily="34" charset="-128"/>
                <a:cs typeface="Century Gothic"/>
              </a:defRPr>
            </a:lvl4pPr>
            <a:lvl5pPr marL="4114076" indent="-457119" algn="l" defTabSz="914240" rtl="0" eaLnBrk="0" fontAlgn="base" hangingPunct="0">
              <a:spcBef>
                <a:spcPct val="20000"/>
              </a:spcBef>
              <a:spcAft>
                <a:spcPct val="0"/>
              </a:spcAft>
              <a:buFont typeface="Arial" charset="0"/>
              <a:buChar char="»"/>
              <a:defRPr sz="4000" b="0" i="0" kern="1200">
                <a:solidFill>
                  <a:schemeClr val="tx1"/>
                </a:solidFill>
                <a:latin typeface="Century Gothic"/>
                <a:ea typeface="MS PGothic" pitchFamily="34" charset="-128"/>
                <a:cs typeface="Century Gothic"/>
              </a:defRPr>
            </a:lvl5pPr>
            <a:lvl6pPr marL="5028314" indent="-457119" algn="l" defTabSz="914240" rtl="0" eaLnBrk="1" latinLnBrk="0" hangingPunct="1">
              <a:spcBef>
                <a:spcPct val="20000"/>
              </a:spcBef>
              <a:buFont typeface="Arial"/>
              <a:buChar char="•"/>
              <a:defRPr sz="4000" kern="1200">
                <a:solidFill>
                  <a:schemeClr val="tx1"/>
                </a:solidFill>
                <a:latin typeface="+mn-lt"/>
                <a:ea typeface="+mn-ea"/>
                <a:cs typeface="+mn-cs"/>
              </a:defRPr>
            </a:lvl6pPr>
            <a:lvl7pPr marL="5942554" indent="-457119" algn="l" defTabSz="914240" rtl="0" eaLnBrk="1" latinLnBrk="0" hangingPunct="1">
              <a:spcBef>
                <a:spcPct val="20000"/>
              </a:spcBef>
              <a:buFont typeface="Arial"/>
              <a:buChar char="•"/>
              <a:defRPr sz="4000" kern="1200">
                <a:solidFill>
                  <a:schemeClr val="tx1"/>
                </a:solidFill>
                <a:latin typeface="+mn-lt"/>
                <a:ea typeface="+mn-ea"/>
                <a:cs typeface="+mn-cs"/>
              </a:defRPr>
            </a:lvl7pPr>
            <a:lvl8pPr marL="6856792" indent="-457119" algn="l" defTabSz="914240" rtl="0" eaLnBrk="1" latinLnBrk="0" hangingPunct="1">
              <a:spcBef>
                <a:spcPct val="20000"/>
              </a:spcBef>
              <a:buFont typeface="Arial"/>
              <a:buChar char="•"/>
              <a:defRPr sz="4000" kern="1200">
                <a:solidFill>
                  <a:schemeClr val="tx1"/>
                </a:solidFill>
                <a:latin typeface="+mn-lt"/>
                <a:ea typeface="+mn-ea"/>
                <a:cs typeface="+mn-cs"/>
              </a:defRPr>
            </a:lvl8pPr>
            <a:lvl9pPr marL="7771032" indent="-457119" algn="l" defTabSz="914240" rtl="0" eaLnBrk="1" latinLnBrk="0" hangingPunct="1">
              <a:spcBef>
                <a:spcPct val="20000"/>
              </a:spcBef>
              <a:buFont typeface="Arial"/>
              <a:buChar char="•"/>
              <a:defRPr sz="4000" kern="1200">
                <a:solidFill>
                  <a:schemeClr val="tx1"/>
                </a:solidFill>
                <a:latin typeface="+mn-lt"/>
                <a:ea typeface="+mn-ea"/>
                <a:cs typeface="+mn-cs"/>
              </a:defRPr>
            </a:lvl9pPr>
          </a:lstStyle>
          <a:p>
            <a:pPr marL="0" indent="0" algn="ctr">
              <a:buNone/>
            </a:pPr>
            <a:r>
              <a:rPr lang="en-US" sz="3600" dirty="0">
                <a:solidFill>
                  <a:schemeClr val="bg2"/>
                </a:solidFill>
                <a:ea typeface="MS PGothic"/>
              </a:rPr>
              <a:t>But</a:t>
            </a:r>
            <a:r>
              <a:rPr lang="en-AT" sz="3600" dirty="0">
                <a:solidFill>
                  <a:schemeClr val="bg2"/>
                </a:solidFill>
                <a:ea typeface="MS PGothic"/>
              </a:rPr>
              <a:t>…</a:t>
            </a:r>
            <a:r>
              <a:rPr lang="en-US" sz="3600" dirty="0">
                <a:solidFill>
                  <a:schemeClr val="bg2"/>
                </a:solidFill>
                <a:ea typeface="MS PGothic"/>
              </a:rPr>
              <a:t>9928x Must Come First </a:t>
            </a:r>
            <a:endParaRPr lang="en-US" sz="3600" dirty="0">
              <a:solidFill>
                <a:schemeClr val="bg2"/>
              </a:solidFill>
            </a:endParaRPr>
          </a:p>
        </p:txBody>
      </p:sp>
      <p:sp>
        <p:nvSpPr>
          <p:cNvPr id="8" name="Content Placeholder 1">
            <a:extLst>
              <a:ext uri="{FF2B5EF4-FFF2-40B4-BE49-F238E27FC236}">
                <a16:creationId xmlns:a16="http://schemas.microsoft.com/office/drawing/2014/main" id="{AD7006C3-8564-EE43-841B-88B57F5422E6}"/>
              </a:ext>
            </a:extLst>
          </p:cNvPr>
          <p:cNvSpPr txBox="1">
            <a:spLocks/>
          </p:cNvSpPr>
          <p:nvPr/>
        </p:nvSpPr>
        <p:spPr>
          <a:xfrm>
            <a:off x="1737615" y="10636254"/>
            <a:ext cx="9767246" cy="739539"/>
          </a:xfrm>
          <a:prstGeom prst="roundRect">
            <a:avLst/>
          </a:prstGeom>
          <a:solidFill>
            <a:schemeClr val="accent5"/>
          </a:solidFill>
          <a:ln w="76200">
            <a:solidFill>
              <a:schemeClr val="bg1"/>
            </a:solidFill>
          </a:ln>
        </p:spPr>
        <p:txBody>
          <a:bodyPr lIns="91425" tIns="45712" rIns="91425" bIns="45712" anchor="t">
            <a:noAutofit/>
          </a:bodyPr>
          <a:lstStyle>
            <a:lvl1pPr marL="685678" indent="-685678" algn="l" defTabSz="914240" rtl="0" eaLnBrk="0" fontAlgn="base" hangingPunct="0">
              <a:lnSpc>
                <a:spcPct val="110000"/>
              </a:lnSpc>
              <a:spcBef>
                <a:spcPct val="20000"/>
              </a:spcBef>
              <a:spcAft>
                <a:spcPct val="0"/>
              </a:spcAft>
              <a:buClr>
                <a:schemeClr val="accent5"/>
              </a:buClr>
              <a:buSzPct val="80000"/>
              <a:buFont typeface="Georgia Bold Italic"/>
              <a:buChar char="▪"/>
              <a:defRPr sz="4300" b="0" i="0" kern="1200">
                <a:solidFill>
                  <a:schemeClr val="tx1">
                    <a:lumMod val="75000"/>
                  </a:schemeClr>
                </a:solidFill>
                <a:latin typeface="Century Gothic"/>
                <a:ea typeface="MS PGothic" pitchFamily="34" charset="-128"/>
                <a:cs typeface="Century Gothic"/>
              </a:defRPr>
            </a:lvl1pPr>
            <a:lvl2pPr marL="1717373" indent="-803136" algn="l" defTabSz="914240" rtl="0" eaLnBrk="0" fontAlgn="base" hangingPunct="0">
              <a:lnSpc>
                <a:spcPct val="110000"/>
              </a:lnSpc>
              <a:spcBef>
                <a:spcPct val="20000"/>
              </a:spcBef>
              <a:spcAft>
                <a:spcPct val="0"/>
              </a:spcAft>
              <a:buClr>
                <a:schemeClr val="accent5"/>
              </a:buClr>
              <a:buSzPct val="85000"/>
              <a:buFont typeface="Menlo Bold"/>
              <a:buChar char="‒"/>
              <a:defRPr sz="4300" b="0" i="0" kern="1200">
                <a:solidFill>
                  <a:schemeClr val="tx1">
                    <a:lumMod val="75000"/>
                  </a:schemeClr>
                </a:solidFill>
                <a:latin typeface="Century Gothic"/>
                <a:ea typeface="MS PGothic" pitchFamily="34" charset="-128"/>
                <a:cs typeface="Century Gothic"/>
              </a:defRPr>
            </a:lvl2pPr>
            <a:lvl3pPr marL="2399877" indent="-571400" algn="l" defTabSz="914240" rtl="0" eaLnBrk="0" fontAlgn="base" hangingPunct="0">
              <a:lnSpc>
                <a:spcPct val="110000"/>
              </a:lnSpc>
              <a:spcBef>
                <a:spcPct val="20000"/>
              </a:spcBef>
              <a:spcAft>
                <a:spcPct val="0"/>
              </a:spcAft>
              <a:buClr>
                <a:schemeClr val="accent5"/>
              </a:buClr>
              <a:buSzPct val="85000"/>
              <a:buFont typeface="Arial"/>
              <a:buChar char="•"/>
              <a:defRPr sz="4300" b="0" i="0" kern="1200">
                <a:solidFill>
                  <a:schemeClr val="tx1">
                    <a:lumMod val="75000"/>
                  </a:schemeClr>
                </a:solidFill>
                <a:latin typeface="Century Gothic"/>
                <a:ea typeface="MS PGothic" pitchFamily="34" charset="-128"/>
                <a:cs typeface="Century Gothic"/>
              </a:defRPr>
            </a:lvl3pPr>
            <a:lvl4pPr marL="3199836" indent="-457119" algn="l" defTabSz="914240" rtl="0" eaLnBrk="0" fontAlgn="base" hangingPunct="0">
              <a:spcBef>
                <a:spcPct val="20000"/>
              </a:spcBef>
              <a:spcAft>
                <a:spcPct val="0"/>
              </a:spcAft>
              <a:buFont typeface="Arial" charset="0"/>
              <a:buChar char="–"/>
              <a:defRPr sz="4000" b="0" i="0" kern="1200">
                <a:solidFill>
                  <a:schemeClr val="tx1"/>
                </a:solidFill>
                <a:latin typeface="Century Gothic"/>
                <a:ea typeface="MS PGothic" pitchFamily="34" charset="-128"/>
                <a:cs typeface="Century Gothic"/>
              </a:defRPr>
            </a:lvl4pPr>
            <a:lvl5pPr marL="4114076" indent="-457119" algn="l" defTabSz="914240" rtl="0" eaLnBrk="0" fontAlgn="base" hangingPunct="0">
              <a:spcBef>
                <a:spcPct val="20000"/>
              </a:spcBef>
              <a:spcAft>
                <a:spcPct val="0"/>
              </a:spcAft>
              <a:buFont typeface="Arial" charset="0"/>
              <a:buChar char="»"/>
              <a:defRPr sz="4000" b="0" i="0" kern="1200">
                <a:solidFill>
                  <a:schemeClr val="tx1"/>
                </a:solidFill>
                <a:latin typeface="Century Gothic"/>
                <a:ea typeface="MS PGothic" pitchFamily="34" charset="-128"/>
                <a:cs typeface="Century Gothic"/>
              </a:defRPr>
            </a:lvl5pPr>
            <a:lvl6pPr marL="5028314" indent="-457119" algn="l" defTabSz="914240" rtl="0" eaLnBrk="1" latinLnBrk="0" hangingPunct="1">
              <a:spcBef>
                <a:spcPct val="20000"/>
              </a:spcBef>
              <a:buFont typeface="Arial"/>
              <a:buChar char="•"/>
              <a:defRPr sz="4000" kern="1200">
                <a:solidFill>
                  <a:schemeClr val="tx1"/>
                </a:solidFill>
                <a:latin typeface="+mn-lt"/>
                <a:ea typeface="+mn-ea"/>
                <a:cs typeface="+mn-cs"/>
              </a:defRPr>
            </a:lvl6pPr>
            <a:lvl7pPr marL="5942554" indent="-457119" algn="l" defTabSz="914240" rtl="0" eaLnBrk="1" latinLnBrk="0" hangingPunct="1">
              <a:spcBef>
                <a:spcPct val="20000"/>
              </a:spcBef>
              <a:buFont typeface="Arial"/>
              <a:buChar char="•"/>
              <a:defRPr sz="4000" kern="1200">
                <a:solidFill>
                  <a:schemeClr val="tx1"/>
                </a:solidFill>
                <a:latin typeface="+mn-lt"/>
                <a:ea typeface="+mn-ea"/>
                <a:cs typeface="+mn-cs"/>
              </a:defRPr>
            </a:lvl7pPr>
            <a:lvl8pPr marL="6856792" indent="-457119" algn="l" defTabSz="914240" rtl="0" eaLnBrk="1" latinLnBrk="0" hangingPunct="1">
              <a:spcBef>
                <a:spcPct val="20000"/>
              </a:spcBef>
              <a:buFont typeface="Arial"/>
              <a:buChar char="•"/>
              <a:defRPr sz="4000" kern="1200">
                <a:solidFill>
                  <a:schemeClr val="tx1"/>
                </a:solidFill>
                <a:latin typeface="+mn-lt"/>
                <a:ea typeface="+mn-ea"/>
                <a:cs typeface="+mn-cs"/>
              </a:defRPr>
            </a:lvl8pPr>
            <a:lvl9pPr marL="7771032" indent="-457119" algn="l" defTabSz="914240" rtl="0" eaLnBrk="1" latinLnBrk="0" hangingPunct="1">
              <a:spcBef>
                <a:spcPct val="20000"/>
              </a:spcBef>
              <a:buFont typeface="Arial"/>
              <a:buChar char="•"/>
              <a:defRPr sz="4000" kern="1200">
                <a:solidFill>
                  <a:schemeClr val="tx1"/>
                </a:solidFill>
                <a:latin typeface="+mn-lt"/>
                <a:ea typeface="+mn-ea"/>
                <a:cs typeface="+mn-cs"/>
              </a:defRPr>
            </a:lvl9pPr>
          </a:lstStyle>
          <a:p>
            <a:pPr marL="0" indent="0" algn="ctr">
              <a:buFont typeface="Georgia Bold Italic"/>
              <a:buNone/>
            </a:pPr>
            <a:r>
              <a:rPr lang="en-US" sz="3600" dirty="0">
                <a:solidFill>
                  <a:schemeClr val="bg2"/>
                </a:solidFill>
                <a:ea typeface="MS PGothic"/>
              </a:rPr>
              <a:t>Shared Critical Care with PA/NP OK</a:t>
            </a:r>
          </a:p>
        </p:txBody>
      </p:sp>
      <p:sp>
        <p:nvSpPr>
          <p:cNvPr id="2" name="Content Placeholder 1"/>
          <p:cNvSpPr>
            <a:spLocks noGrp="1"/>
          </p:cNvSpPr>
          <p:nvPr>
            <p:ph idx="1"/>
          </p:nvPr>
        </p:nvSpPr>
        <p:spPr>
          <a:xfrm>
            <a:off x="1737615" y="3092670"/>
            <a:ext cx="6617348" cy="760561"/>
          </a:xfrm>
          <a:prstGeom prst="roundRect">
            <a:avLst/>
          </a:prstGeom>
          <a:solidFill>
            <a:schemeClr val="accent5"/>
          </a:solidFill>
          <a:ln w="76200">
            <a:solidFill>
              <a:schemeClr val="bg1"/>
            </a:solidFill>
          </a:ln>
        </p:spPr>
        <p:txBody>
          <a:bodyPr lIns="91425" tIns="45712" rIns="91425" bIns="45712" anchor="ctr">
            <a:normAutofit lnSpcReduction="10000"/>
          </a:bodyPr>
          <a:lstStyle/>
          <a:p>
            <a:pPr marL="0" indent="0" algn="ctr">
              <a:buNone/>
            </a:pPr>
            <a:r>
              <a:rPr lang="en-US" sz="3600" dirty="0">
                <a:solidFill>
                  <a:schemeClr val="bg2"/>
                </a:solidFill>
                <a:ea typeface="MS PGothic"/>
              </a:rPr>
              <a:t>Critical Care and 9928X </a:t>
            </a:r>
            <a:endParaRPr lang="en-US" sz="3600" dirty="0">
              <a:solidFill>
                <a:schemeClr val="bg2"/>
              </a:solidFill>
            </a:endParaRPr>
          </a:p>
        </p:txBody>
      </p:sp>
    </p:spTree>
    <p:extLst>
      <p:ext uri="{BB962C8B-B14F-4D97-AF65-F5344CB8AC3E}">
        <p14:creationId xmlns:p14="http://schemas.microsoft.com/office/powerpoint/2010/main" val="3081110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2023 updated ED RVUs </a:t>
            </a:r>
          </a:p>
          <a:p>
            <a:pPr lvl="1"/>
            <a:r>
              <a:rPr lang="en-US" dirty="0"/>
              <a:t>99284 cuts avoided</a:t>
            </a:r>
          </a:p>
          <a:p>
            <a:r>
              <a:rPr lang="en-US" dirty="0"/>
              <a:t>Conversion factor issues settled for now</a:t>
            </a:r>
          </a:p>
          <a:p>
            <a:r>
              <a:rPr lang="en-US" dirty="0"/>
              <a:t>Important observation 2023 CPT changes</a:t>
            </a:r>
          </a:p>
          <a:p>
            <a:r>
              <a:rPr lang="en-US" dirty="0"/>
              <a:t>Telehealth</a:t>
            </a:r>
          </a:p>
          <a:p>
            <a:r>
              <a:rPr lang="en-US" dirty="0"/>
              <a:t>APP shared services </a:t>
            </a:r>
          </a:p>
          <a:p>
            <a:r>
              <a:rPr lang="en-US" dirty="0"/>
              <a:t>Critical care</a:t>
            </a:r>
          </a:p>
        </p:txBody>
      </p:sp>
      <p:sp>
        <p:nvSpPr>
          <p:cNvPr id="3" name="Title 2"/>
          <p:cNvSpPr>
            <a:spLocks noGrp="1"/>
          </p:cNvSpPr>
          <p:nvPr>
            <p:ph type="title"/>
          </p:nvPr>
        </p:nvSpPr>
        <p:spPr/>
        <p:txBody>
          <a:bodyPr/>
          <a:lstStyle/>
          <a:p>
            <a:r>
              <a:rPr lang="en-US"/>
              <a:t>2023 A Huge Year for Coding and Reimbursement </a:t>
            </a:r>
          </a:p>
        </p:txBody>
      </p:sp>
      <p:pic>
        <p:nvPicPr>
          <p:cNvPr id="5" name="Picture 4">
            <a:extLst>
              <a:ext uri="{FF2B5EF4-FFF2-40B4-BE49-F238E27FC236}">
                <a16:creationId xmlns:a16="http://schemas.microsoft.com/office/drawing/2014/main" id="{1D1FFD3B-7F59-2E4A-BACD-2EF6B765B6D0}"/>
              </a:ext>
            </a:extLst>
          </p:cNvPr>
          <p:cNvPicPr>
            <a:picLocks noChangeAspect="1"/>
          </p:cNvPicPr>
          <p:nvPr/>
        </p:nvPicPr>
        <p:blipFill rotWithShape="1">
          <a:blip r:embed="rId2"/>
          <a:srcRect l="21393"/>
          <a:stretch/>
        </p:blipFill>
        <p:spPr>
          <a:xfrm rot="5400000">
            <a:off x="16204776" y="5987366"/>
            <a:ext cx="11650871" cy="4996284"/>
          </a:xfrm>
          <a:prstGeom prst="rect">
            <a:avLst/>
          </a:prstGeom>
        </p:spPr>
      </p:pic>
      <p:pic>
        <p:nvPicPr>
          <p:cNvPr id="4" name="Picture 3">
            <a:extLst>
              <a:ext uri="{FF2B5EF4-FFF2-40B4-BE49-F238E27FC236}">
                <a16:creationId xmlns:a16="http://schemas.microsoft.com/office/drawing/2014/main" id="{F8AC4A61-A65C-A526-013A-D7809AD8B338}"/>
              </a:ext>
            </a:extLst>
          </p:cNvPr>
          <p:cNvPicPr>
            <a:picLocks noChangeAspect="1"/>
          </p:cNvPicPr>
          <p:nvPr/>
        </p:nvPicPr>
        <p:blipFill rotWithShape="1">
          <a:blip r:embed="rId2"/>
          <a:srcRect t="25312" r="78216"/>
          <a:stretch/>
        </p:blipFill>
        <p:spPr>
          <a:xfrm>
            <a:off x="13941667" y="10357121"/>
            <a:ext cx="2906298" cy="3358879"/>
          </a:xfrm>
          <a:prstGeom prst="rect">
            <a:avLst/>
          </a:prstGeom>
        </p:spPr>
      </p:pic>
    </p:spTree>
    <p:extLst>
      <p:ext uri="{BB962C8B-B14F-4D97-AF65-F5344CB8AC3E}">
        <p14:creationId xmlns:p14="http://schemas.microsoft.com/office/powerpoint/2010/main" val="3612011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223294" y="2009963"/>
            <a:ext cx="15831402" cy="2697062"/>
          </a:xfrm>
        </p:spPr>
        <p:txBody>
          <a:bodyPr/>
          <a:lstStyle/>
          <a:p>
            <a:r>
              <a:rPr lang="en-US" sz="6600" dirty="0">
                <a:solidFill>
                  <a:schemeClr val="tx1">
                    <a:lumMod val="75000"/>
                  </a:schemeClr>
                </a:solidFill>
              </a:rPr>
              <a:t>Michael Granovsky MD CPC FACEP</a:t>
            </a:r>
            <a:endParaRPr lang="en-US" sz="6600" dirty="0">
              <a:solidFill>
                <a:schemeClr val="tx1">
                  <a:lumMod val="75000"/>
                </a:schemeClr>
              </a:solidFill>
              <a:hlinkClick r:id="rId2">
                <a:extLst>
                  <a:ext uri="{A12FA001-AC4F-418D-AE19-62706E023703}">
                    <ahyp:hlinkClr xmlns:ahyp="http://schemas.microsoft.com/office/drawing/2018/hyperlinkcolor" val="tx"/>
                  </a:ext>
                </a:extLst>
              </a:hlinkClick>
            </a:endParaRPr>
          </a:p>
          <a:p>
            <a:endParaRPr lang="en-US" sz="6600" dirty="0">
              <a:solidFill>
                <a:schemeClr val="tx1">
                  <a:lumMod val="75000"/>
                </a:schemeClr>
              </a:solidFill>
              <a:hlinkClick r:id="rId2"/>
            </a:endParaRPr>
          </a:p>
          <a:p>
            <a:r>
              <a:rPr lang="en-US" sz="6600" dirty="0">
                <a:solidFill>
                  <a:schemeClr val="tx1">
                    <a:lumMod val="75000"/>
                  </a:schemeClr>
                </a:solidFill>
                <a:hlinkClick r:id="rId2"/>
              </a:rPr>
              <a:t>www.logixhealth.com</a:t>
            </a:r>
            <a:r>
              <a:rPr lang="en-US" sz="6600" dirty="0">
                <a:solidFill>
                  <a:schemeClr val="tx1">
                    <a:lumMod val="75000"/>
                  </a:schemeClr>
                </a:solidFill>
              </a:rPr>
              <a:t> </a:t>
            </a:r>
          </a:p>
          <a:p>
            <a:endParaRPr lang="en-US" sz="6600" dirty="0">
              <a:solidFill>
                <a:schemeClr val="tx1">
                  <a:lumMod val="75000"/>
                </a:schemeClr>
              </a:solidFill>
            </a:endParaRPr>
          </a:p>
          <a:p>
            <a:r>
              <a:rPr lang="en-US" sz="6600" dirty="0">
                <a:solidFill>
                  <a:schemeClr val="tx1">
                    <a:lumMod val="75000"/>
                  </a:schemeClr>
                </a:solidFill>
              </a:rPr>
              <a:t>mgranovsky@logixhealth.com</a:t>
            </a:r>
          </a:p>
          <a:p>
            <a:endParaRPr lang="en-US" sz="6600" dirty="0">
              <a:solidFill>
                <a:schemeClr val="tx1">
                  <a:lumMod val="75000"/>
                </a:schemeClr>
              </a:solidFill>
            </a:endParaRPr>
          </a:p>
          <a:p>
            <a:r>
              <a:rPr lang="en-US" sz="6600" dirty="0">
                <a:solidFill>
                  <a:schemeClr val="tx1">
                    <a:lumMod val="75000"/>
                  </a:schemeClr>
                </a:solidFill>
              </a:rPr>
              <a:t>781.280.1575</a:t>
            </a:r>
          </a:p>
          <a:p>
            <a:endParaRPr lang="en-US" sz="6600" dirty="0">
              <a:solidFill>
                <a:schemeClr val="tx1">
                  <a:lumMod val="75000"/>
                </a:schemeClr>
              </a:solidFill>
            </a:endParaRPr>
          </a:p>
          <a:p>
            <a:endParaRPr lang="en-US" sz="6600" dirty="0">
              <a:solidFill>
                <a:schemeClr val="tx1">
                  <a:lumMod val="75000"/>
                </a:schemeClr>
              </a:solidFill>
            </a:endParaRPr>
          </a:p>
          <a:p>
            <a:endParaRPr lang="en-US" dirty="0">
              <a:solidFill>
                <a:schemeClr val="tx1">
                  <a:lumMod val="75000"/>
                </a:schemeClr>
              </a:solidFill>
            </a:endParaRPr>
          </a:p>
          <a:p>
            <a:endParaRPr lang="en-US" dirty="0">
              <a:solidFill>
                <a:schemeClr val="tx1">
                  <a:lumMod val="75000"/>
                </a:schemeClr>
              </a:solidFill>
            </a:endParaRPr>
          </a:p>
        </p:txBody>
      </p:sp>
    </p:spTree>
    <p:extLst>
      <p:ext uri="{BB962C8B-B14F-4D97-AF65-F5344CB8AC3E}">
        <p14:creationId xmlns:p14="http://schemas.microsoft.com/office/powerpoint/2010/main" val="2403608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Educational Appendix</a:t>
            </a:r>
          </a:p>
        </p:txBody>
      </p:sp>
    </p:spTree>
    <p:extLst>
      <p:ext uri="{BB962C8B-B14F-4D97-AF65-F5344CB8AC3E}">
        <p14:creationId xmlns:p14="http://schemas.microsoft.com/office/powerpoint/2010/main" val="2840126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b="1" dirty="0"/>
              <a:t>2023 Reporting of Subsequent/Middle Day Observation </a:t>
            </a:r>
            <a:br>
              <a:rPr lang="en-US" b="1" dirty="0"/>
            </a:br>
            <a:r>
              <a:rPr lang="en-US" b="1" dirty="0"/>
              <a:t>Combined with Inpatient </a:t>
            </a:r>
          </a:p>
          <a:p>
            <a:pPr marL="0" indent="0" algn="ctr">
              <a:buNone/>
            </a:pPr>
            <a:endParaRPr lang="en-US" sz="2400" b="1" dirty="0"/>
          </a:p>
          <a:p>
            <a:r>
              <a:rPr lang="en-US" dirty="0">
                <a:solidFill>
                  <a:schemeClr val="accent1"/>
                </a:solidFill>
              </a:rPr>
              <a:t>▲ </a:t>
            </a:r>
            <a:r>
              <a:rPr lang="en-US" b="1" dirty="0"/>
              <a:t>99231 Subsequent hospital inpatient or observation care, </a:t>
            </a:r>
            <a:r>
              <a:rPr lang="en-US" dirty="0"/>
              <a:t>per day, </a:t>
            </a:r>
            <a:r>
              <a:rPr lang="en-US" u="sng" dirty="0"/>
              <a:t>straightforward or low medical decision making</a:t>
            </a:r>
          </a:p>
          <a:p>
            <a:pPr lvl="8"/>
            <a:endParaRPr lang="en-US" dirty="0"/>
          </a:p>
          <a:p>
            <a:r>
              <a:rPr lang="en-US" dirty="0">
                <a:solidFill>
                  <a:schemeClr val="accent1"/>
                </a:solidFill>
              </a:rPr>
              <a:t>▲ </a:t>
            </a:r>
            <a:r>
              <a:rPr lang="en-US" b="1" dirty="0"/>
              <a:t>99232 Subsequent hospital inpatient or observation care, </a:t>
            </a:r>
            <a:r>
              <a:rPr lang="en-US" dirty="0"/>
              <a:t>per day, </a:t>
            </a:r>
            <a:r>
              <a:rPr lang="en-US" u="sng" dirty="0"/>
              <a:t>moderate medical decision making</a:t>
            </a:r>
          </a:p>
          <a:p>
            <a:pPr lvl="8"/>
            <a:endParaRPr lang="en-US" dirty="0"/>
          </a:p>
          <a:p>
            <a:r>
              <a:rPr lang="en-US" dirty="0">
                <a:solidFill>
                  <a:schemeClr val="accent1"/>
                </a:solidFill>
              </a:rPr>
              <a:t>▲ </a:t>
            </a:r>
            <a:r>
              <a:rPr lang="en-US" b="1" dirty="0"/>
              <a:t>99233 Subsequent hospital inpatient or observation care, </a:t>
            </a:r>
            <a:r>
              <a:rPr lang="en-US" dirty="0"/>
              <a:t>per day, </a:t>
            </a:r>
            <a:r>
              <a:rPr lang="en-US" u="sng" dirty="0"/>
              <a:t>high-level medical decision making</a:t>
            </a:r>
          </a:p>
        </p:txBody>
      </p:sp>
      <p:sp>
        <p:nvSpPr>
          <p:cNvPr id="4" name="Content Placeholder 3"/>
          <p:cNvSpPr>
            <a:spLocks noGrp="1"/>
          </p:cNvSpPr>
          <p:nvPr>
            <p:ph type="title"/>
          </p:nvPr>
        </p:nvSpPr>
        <p:spPr>
          <a:xfrm>
            <a:off x="2149637" y="347314"/>
            <a:ext cx="20328572" cy="2011680"/>
          </a:xfrm>
        </p:spPr>
        <p:txBody>
          <a:bodyPr/>
          <a:lstStyle/>
          <a:p>
            <a:r>
              <a:rPr lang="en-US" dirty="0"/>
              <a:t>Subsequent or “Middle Day” </a:t>
            </a:r>
            <a:r>
              <a:rPr lang="en-US" dirty="0" err="1"/>
              <a:t>Obs</a:t>
            </a:r>
            <a:r>
              <a:rPr lang="en-US" dirty="0"/>
              <a:t> Codes </a:t>
            </a:r>
            <a:br>
              <a:rPr lang="en-US" dirty="0"/>
            </a:br>
            <a:r>
              <a:rPr lang="en-US" dirty="0"/>
              <a:t>99224-99226 Deleted</a:t>
            </a:r>
          </a:p>
        </p:txBody>
      </p:sp>
    </p:spTree>
    <p:extLst>
      <p:ext uri="{BB962C8B-B14F-4D97-AF65-F5344CB8AC3E}">
        <p14:creationId xmlns:p14="http://schemas.microsoft.com/office/powerpoint/2010/main" val="1871519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37237848"/>
              </p:ext>
            </p:extLst>
          </p:nvPr>
        </p:nvGraphicFramePr>
        <p:xfrm>
          <a:off x="2865995" y="3915798"/>
          <a:ext cx="18355498" cy="6661392"/>
        </p:xfrm>
        <a:graphic>
          <a:graphicData uri="http://schemas.openxmlformats.org/drawingml/2006/table">
            <a:tbl>
              <a:tblPr firstRow="1" bandRow="1">
                <a:tableStyleId>{5C22544A-7EE6-4342-B048-85BDC9FD1C3A}</a:tableStyleId>
              </a:tblPr>
              <a:tblGrid>
                <a:gridCol w="1788159">
                  <a:extLst>
                    <a:ext uri="{9D8B030D-6E8A-4147-A177-3AD203B41FA5}">
                      <a16:colId xmlns:a16="http://schemas.microsoft.com/office/drawing/2014/main" val="20000"/>
                    </a:ext>
                  </a:extLst>
                </a:gridCol>
                <a:gridCol w="2290840">
                  <a:extLst>
                    <a:ext uri="{9D8B030D-6E8A-4147-A177-3AD203B41FA5}">
                      <a16:colId xmlns:a16="http://schemas.microsoft.com/office/drawing/2014/main" val="20002"/>
                    </a:ext>
                  </a:extLst>
                </a:gridCol>
                <a:gridCol w="2220200">
                  <a:extLst>
                    <a:ext uri="{9D8B030D-6E8A-4147-A177-3AD203B41FA5}">
                      <a16:colId xmlns:a16="http://schemas.microsoft.com/office/drawing/2014/main" val="1867429903"/>
                    </a:ext>
                  </a:extLst>
                </a:gridCol>
                <a:gridCol w="1858799">
                  <a:extLst>
                    <a:ext uri="{9D8B030D-6E8A-4147-A177-3AD203B41FA5}">
                      <a16:colId xmlns:a16="http://schemas.microsoft.com/office/drawing/2014/main" val="20005"/>
                    </a:ext>
                  </a:extLst>
                </a:gridCol>
                <a:gridCol w="2039500">
                  <a:extLst>
                    <a:ext uri="{9D8B030D-6E8A-4147-A177-3AD203B41FA5}">
                      <a16:colId xmlns:a16="http://schemas.microsoft.com/office/drawing/2014/main" val="1874080956"/>
                    </a:ext>
                  </a:extLst>
                </a:gridCol>
                <a:gridCol w="2039500">
                  <a:extLst>
                    <a:ext uri="{9D8B030D-6E8A-4147-A177-3AD203B41FA5}">
                      <a16:colId xmlns:a16="http://schemas.microsoft.com/office/drawing/2014/main" val="20007"/>
                    </a:ext>
                  </a:extLst>
                </a:gridCol>
                <a:gridCol w="2039500">
                  <a:extLst>
                    <a:ext uri="{9D8B030D-6E8A-4147-A177-3AD203B41FA5}">
                      <a16:colId xmlns:a16="http://schemas.microsoft.com/office/drawing/2014/main" val="2437686307"/>
                    </a:ext>
                  </a:extLst>
                </a:gridCol>
                <a:gridCol w="2039500">
                  <a:extLst>
                    <a:ext uri="{9D8B030D-6E8A-4147-A177-3AD203B41FA5}">
                      <a16:colId xmlns:a16="http://schemas.microsoft.com/office/drawing/2014/main" val="1859283377"/>
                    </a:ext>
                  </a:extLst>
                </a:gridCol>
                <a:gridCol w="2039500">
                  <a:extLst>
                    <a:ext uri="{9D8B030D-6E8A-4147-A177-3AD203B41FA5}">
                      <a16:colId xmlns:a16="http://schemas.microsoft.com/office/drawing/2014/main" val="938246855"/>
                    </a:ext>
                  </a:extLst>
                </a:gridCol>
              </a:tblGrid>
              <a:tr h="2125600">
                <a:tc>
                  <a:txBody>
                    <a:bodyPr/>
                    <a:lstStyle/>
                    <a:p>
                      <a:pPr algn="ctr"/>
                      <a:r>
                        <a:rPr lang="en-US" sz="3200">
                          <a:latin typeface="Century Gothic" panose="020B0502020202020204" pitchFamily="34" charset="0"/>
                        </a:rPr>
                        <a:t>Code</a:t>
                      </a:r>
                      <a:endParaRPr lang="en-US" sz="3200">
                        <a:solidFill>
                          <a:schemeClr val="bg1"/>
                        </a:solidFill>
                        <a:latin typeface="Century Gothic" panose="020B0502020202020204" pitchFamily="34" charset="0"/>
                      </a:endParaRPr>
                    </a:p>
                  </a:txBody>
                  <a:tcPr marL="174880" marR="174880" marT="87440" marB="87440" anchor="ctr"/>
                </a:tc>
                <a:tc>
                  <a:txBody>
                    <a:bodyPr/>
                    <a:lstStyle/>
                    <a:p>
                      <a:pPr algn="ctr"/>
                      <a:r>
                        <a:rPr lang="en-US" sz="3200">
                          <a:latin typeface="Century Gothic" panose="020B0502020202020204" pitchFamily="34" charset="0"/>
                        </a:rPr>
                        <a:t>2023 Work</a:t>
                      </a:r>
                      <a:endParaRPr lang="en-US" sz="3200" b="1">
                        <a:solidFill>
                          <a:schemeClr val="bg1"/>
                        </a:solidFill>
                        <a:latin typeface="Century Gothic" panose="020B0502020202020204" pitchFamily="34" charset="0"/>
                      </a:endParaRPr>
                    </a:p>
                  </a:txBody>
                  <a:tcPr marL="174880" marR="174880" marT="87440" marB="87440" anchor="ctr"/>
                </a:tc>
                <a:tc>
                  <a:txBody>
                    <a:bodyPr/>
                    <a:lstStyle/>
                    <a:p>
                      <a:pPr algn="ctr"/>
                      <a:r>
                        <a:rPr lang="en-US" sz="3200">
                          <a:latin typeface="Century Gothic" panose="020B0502020202020204" pitchFamily="34" charset="0"/>
                        </a:rPr>
                        <a:t>2022 Work</a:t>
                      </a:r>
                    </a:p>
                  </a:txBody>
                  <a:tcPr marL="174880" marR="174880" marT="87440" marB="8744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a:latin typeface="Century Gothic" panose="020B0502020202020204" pitchFamily="34" charset="0"/>
                        </a:rPr>
                        <a:t>2023 PE</a:t>
                      </a:r>
                      <a:endParaRPr lang="en-US" sz="3200">
                        <a:solidFill>
                          <a:schemeClr val="bg1"/>
                        </a:solidFill>
                        <a:latin typeface="Century Gothic" panose="020B0502020202020204" pitchFamily="34" charset="0"/>
                      </a:endParaRPr>
                    </a:p>
                  </a:txBody>
                  <a:tcPr marL="174880" marR="174880" marT="87440" marB="8744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a:latin typeface="Century Gothic" panose="020B0502020202020204" pitchFamily="34" charset="0"/>
                        </a:rPr>
                        <a:t>2022 PE</a:t>
                      </a:r>
                    </a:p>
                  </a:txBody>
                  <a:tcPr marL="174880" marR="174880" marT="87440" marB="8744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a:latin typeface="Century Gothic" panose="020B0502020202020204" pitchFamily="34" charset="0"/>
                        </a:rPr>
                        <a:t>2023 PLI</a:t>
                      </a:r>
                      <a:endParaRPr lang="en-US" sz="3200" b="1">
                        <a:solidFill>
                          <a:schemeClr val="bg1"/>
                        </a:solidFill>
                        <a:latin typeface="Century Gothic" panose="020B0502020202020204" pitchFamily="34" charset="0"/>
                      </a:endParaRPr>
                    </a:p>
                  </a:txBody>
                  <a:tcPr marL="174880" marR="174880" marT="87440" marB="8744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a:latin typeface="Century Gothic" panose="020B0502020202020204" pitchFamily="34" charset="0"/>
                        </a:rPr>
                        <a:t>2022</a:t>
                      </a:r>
                      <a:r>
                        <a:rPr lang="en-US" sz="3200" baseline="0">
                          <a:latin typeface="Century Gothic" panose="020B0502020202020204" pitchFamily="34" charset="0"/>
                        </a:rPr>
                        <a:t> PLI</a:t>
                      </a:r>
                      <a:endParaRPr lang="en-US" sz="3200">
                        <a:latin typeface="Century Gothic" panose="020B0502020202020204" pitchFamily="34" charset="0"/>
                      </a:endParaRPr>
                    </a:p>
                  </a:txBody>
                  <a:tcPr marL="174880" marR="174880" marT="87440" marB="8744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a:latin typeface="Century Gothic" panose="020B0502020202020204" pitchFamily="34" charset="0"/>
                        </a:rPr>
                        <a:t>2022 Total</a:t>
                      </a:r>
                    </a:p>
                  </a:txBody>
                  <a:tcPr marL="174880" marR="174880" marT="87440" marB="8744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a:latin typeface="Century Gothic" panose="020B0502020202020204" pitchFamily="34" charset="0"/>
                        </a:rPr>
                        <a:t>2023 Total</a:t>
                      </a:r>
                    </a:p>
                  </a:txBody>
                  <a:tcPr marL="174880" marR="174880" marT="87440" marB="87440" anchor="ctr"/>
                </a:tc>
                <a:extLst>
                  <a:ext uri="{0D108BD9-81ED-4DB2-BD59-A6C34878D82A}">
                    <a16:rowId xmlns:a16="http://schemas.microsoft.com/office/drawing/2014/main" val="10000"/>
                  </a:ext>
                </a:extLst>
              </a:tr>
              <a:tr h="884826">
                <a:tc>
                  <a:txBody>
                    <a:bodyPr/>
                    <a:lstStyle/>
                    <a:p>
                      <a:pPr algn="ctr"/>
                      <a:r>
                        <a:rPr lang="en-US" sz="3600">
                          <a:solidFill>
                            <a:schemeClr val="tx1">
                              <a:lumMod val="75000"/>
                            </a:schemeClr>
                          </a:solidFill>
                          <a:latin typeface="Century Gothic" panose="020B0502020202020204" pitchFamily="34" charset="0"/>
                        </a:rPr>
                        <a:t>99281</a:t>
                      </a:r>
                      <a:endParaRPr lang="en-US" sz="3600" b="0">
                        <a:solidFill>
                          <a:schemeClr val="tx1">
                            <a:lumMod val="75000"/>
                          </a:schemeClr>
                        </a:solidFill>
                        <a:latin typeface="Century Gothic" panose="020B0502020202020204" pitchFamily="34" charset="0"/>
                        <a:cs typeface="Arial" panose="020B0604020202020204" pitchFamily="34" charset="0"/>
                      </a:endParaRPr>
                    </a:p>
                  </a:txBody>
                  <a:tcPr marL="174880" marR="174880" marT="87440" marB="87440" anchor="ctr"/>
                </a:tc>
                <a:tc>
                  <a:txBody>
                    <a:bodyPr/>
                    <a:lstStyle/>
                    <a:p>
                      <a:pPr marL="0" marR="0" algn="ctr">
                        <a:lnSpc>
                          <a:spcPct val="120000"/>
                        </a:lnSpc>
                        <a:spcBef>
                          <a:spcPts val="0"/>
                        </a:spcBef>
                        <a:spcAft>
                          <a:spcPts val="0"/>
                        </a:spcAft>
                      </a:pPr>
                      <a:r>
                        <a:rPr lang="en-US" sz="3600" b="0">
                          <a:solidFill>
                            <a:schemeClr val="tx1">
                              <a:lumMod val="75000"/>
                            </a:schemeClr>
                          </a:solidFill>
                          <a:effectLst/>
                          <a:latin typeface="Century Gothic" panose="020B0502020202020204" pitchFamily="34" charset="0"/>
                          <a:ea typeface="+mn-ea"/>
                          <a:cs typeface="+mn-cs"/>
                        </a:rPr>
                        <a:t>0.25</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ctr"/>
                      <a:r>
                        <a:rPr lang="en-US" sz="3600" b="0" u="none" strike="noStrike">
                          <a:solidFill>
                            <a:schemeClr val="tx1">
                              <a:lumMod val="75000"/>
                            </a:schemeClr>
                          </a:solidFill>
                          <a:effectLst/>
                          <a:latin typeface="Century Gothic" panose="020B0502020202020204" pitchFamily="34" charset="0"/>
                        </a:rPr>
                        <a:t>0.48</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0.06</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ctr"/>
                      <a:r>
                        <a:rPr lang="en-US" sz="3600" u="none" strike="noStrike">
                          <a:solidFill>
                            <a:schemeClr val="tx1">
                              <a:lumMod val="75000"/>
                            </a:schemeClr>
                          </a:solidFill>
                          <a:effectLst/>
                          <a:latin typeface="Century Gothic" panose="020B0502020202020204" pitchFamily="34" charset="0"/>
                        </a:rPr>
                        <a:t>0.11</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0.04</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ctr"/>
                      <a:r>
                        <a:rPr lang="en-US" sz="3600" u="none" strike="noStrike">
                          <a:solidFill>
                            <a:schemeClr val="tx1">
                              <a:lumMod val="75000"/>
                            </a:schemeClr>
                          </a:solidFill>
                          <a:effectLst/>
                          <a:latin typeface="Century Gothic" panose="020B0502020202020204" pitchFamily="34" charset="0"/>
                        </a:rPr>
                        <a:t>0.05</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algn="ctr" fontAlgn="ctr"/>
                      <a:r>
                        <a:rPr lang="en-US" sz="3600" b="1" u="none" strike="noStrike">
                          <a:solidFill>
                            <a:schemeClr val="tx1">
                              <a:lumMod val="75000"/>
                            </a:schemeClr>
                          </a:solidFill>
                          <a:effectLst/>
                          <a:latin typeface="Century Gothic" panose="020B0502020202020204" pitchFamily="34" charset="0"/>
                        </a:rPr>
                        <a:t>0.64</a:t>
                      </a:r>
                      <a:endParaRPr lang="en-US" sz="3600" b="1"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algn="ctr" fontAlgn="ctr"/>
                      <a:r>
                        <a:rPr lang="en-US" sz="3600" b="1" u="none" strike="noStrike">
                          <a:solidFill>
                            <a:schemeClr val="tx1">
                              <a:lumMod val="75000"/>
                            </a:schemeClr>
                          </a:solidFill>
                          <a:effectLst/>
                          <a:latin typeface="Century Gothic" panose="020B0502020202020204" pitchFamily="34" charset="0"/>
                        </a:rPr>
                        <a:t>0.35</a:t>
                      </a:r>
                      <a:endParaRPr lang="en-US" sz="3600" b="1" i="0" u="none" strike="noStrike">
                        <a:solidFill>
                          <a:schemeClr val="tx1">
                            <a:lumMod val="75000"/>
                          </a:schemeClr>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10001"/>
                  </a:ext>
                </a:extLst>
              </a:tr>
              <a:tr h="884826">
                <a:tc>
                  <a:txBody>
                    <a:bodyPr/>
                    <a:lstStyle/>
                    <a:p>
                      <a:pPr algn="ctr"/>
                      <a:r>
                        <a:rPr lang="en-US" sz="3600">
                          <a:solidFill>
                            <a:schemeClr val="tx1">
                              <a:lumMod val="75000"/>
                            </a:schemeClr>
                          </a:solidFill>
                          <a:latin typeface="Century Gothic" panose="020B0502020202020204" pitchFamily="34" charset="0"/>
                        </a:rPr>
                        <a:t>99282</a:t>
                      </a:r>
                      <a:endParaRPr lang="en-US" sz="3600" b="0">
                        <a:solidFill>
                          <a:schemeClr val="tx1">
                            <a:lumMod val="75000"/>
                          </a:schemeClr>
                        </a:solidFill>
                        <a:latin typeface="Century Gothic" panose="020B0502020202020204" pitchFamily="34" charset="0"/>
                        <a:cs typeface="Arial" panose="020B0604020202020204" pitchFamily="34" charset="0"/>
                      </a:endParaRPr>
                    </a:p>
                  </a:txBody>
                  <a:tcPr marL="174880" marR="174880" marT="87440" marB="87440" anchor="ct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0.93</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ctr"/>
                      <a:r>
                        <a:rPr lang="en-US" sz="3600" b="0" u="none" strike="noStrike">
                          <a:solidFill>
                            <a:schemeClr val="tx1">
                              <a:lumMod val="75000"/>
                            </a:schemeClr>
                          </a:solidFill>
                          <a:effectLst/>
                          <a:latin typeface="Century Gothic" panose="020B0502020202020204" pitchFamily="34" charset="0"/>
                        </a:rPr>
                        <a:t>0.93</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0.21</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ctr"/>
                      <a:r>
                        <a:rPr lang="en-US" sz="3600" u="none" strike="noStrike">
                          <a:solidFill>
                            <a:schemeClr val="tx1">
                              <a:lumMod val="75000"/>
                            </a:schemeClr>
                          </a:solidFill>
                          <a:effectLst/>
                          <a:latin typeface="Century Gothic" panose="020B0502020202020204" pitchFamily="34" charset="0"/>
                        </a:rPr>
                        <a:t>0.21</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0.10</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ctr"/>
                      <a:r>
                        <a:rPr lang="en-US" sz="3600" u="none" strike="noStrike">
                          <a:solidFill>
                            <a:schemeClr val="tx1">
                              <a:lumMod val="75000"/>
                            </a:schemeClr>
                          </a:solidFill>
                          <a:effectLst/>
                          <a:latin typeface="Century Gothic" panose="020B0502020202020204" pitchFamily="34" charset="0"/>
                        </a:rPr>
                        <a:t>0.10</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algn="ctr" fontAlgn="ctr"/>
                      <a:r>
                        <a:rPr lang="en-US" sz="3600" b="1" u="none" strike="noStrike">
                          <a:solidFill>
                            <a:schemeClr val="tx1">
                              <a:lumMod val="75000"/>
                            </a:schemeClr>
                          </a:solidFill>
                          <a:effectLst/>
                          <a:latin typeface="Century Gothic" panose="020B0502020202020204" pitchFamily="34" charset="0"/>
                        </a:rPr>
                        <a:t>1.24</a:t>
                      </a:r>
                      <a:endParaRPr lang="en-US" sz="3600" b="1"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algn="ctr" fontAlgn="ctr"/>
                      <a:r>
                        <a:rPr lang="en-US" sz="3600" b="1" u="none" strike="noStrike">
                          <a:solidFill>
                            <a:schemeClr val="tx1">
                              <a:lumMod val="75000"/>
                            </a:schemeClr>
                          </a:solidFill>
                          <a:effectLst/>
                          <a:latin typeface="Century Gothic" panose="020B0502020202020204" pitchFamily="34" charset="0"/>
                        </a:rPr>
                        <a:t>1.24</a:t>
                      </a:r>
                      <a:endParaRPr lang="en-US" sz="3600" b="1" i="0" u="none" strike="noStrike">
                        <a:solidFill>
                          <a:schemeClr val="tx1">
                            <a:lumMod val="75000"/>
                          </a:schemeClr>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10002"/>
                  </a:ext>
                </a:extLst>
              </a:tr>
              <a:tr h="884826">
                <a:tc>
                  <a:txBody>
                    <a:bodyPr/>
                    <a:lstStyle/>
                    <a:p>
                      <a:pPr algn="ctr"/>
                      <a:r>
                        <a:rPr lang="en-US" sz="3600">
                          <a:solidFill>
                            <a:schemeClr val="tx1">
                              <a:lumMod val="75000"/>
                            </a:schemeClr>
                          </a:solidFill>
                          <a:latin typeface="Century Gothic" panose="020B0502020202020204" pitchFamily="34" charset="0"/>
                        </a:rPr>
                        <a:t>99283</a:t>
                      </a:r>
                      <a:endParaRPr lang="en-US" sz="3600" b="0">
                        <a:solidFill>
                          <a:schemeClr val="tx1">
                            <a:lumMod val="75000"/>
                          </a:schemeClr>
                        </a:solidFill>
                        <a:latin typeface="Century Gothic" panose="020B0502020202020204" pitchFamily="34" charset="0"/>
                        <a:cs typeface="Arial" panose="020B0604020202020204" pitchFamily="34" charset="0"/>
                      </a:endParaRPr>
                    </a:p>
                  </a:txBody>
                  <a:tcPr marL="174880" marR="174880" marT="87440" marB="87440" anchor="ctr"/>
                </a:tc>
                <a:tc>
                  <a:txBody>
                    <a:bodyPr/>
                    <a:lstStyle/>
                    <a:p>
                      <a:pPr marL="0" marR="0" algn="ctr">
                        <a:lnSpc>
                          <a:spcPct val="120000"/>
                        </a:lnSpc>
                        <a:spcBef>
                          <a:spcPts val="0"/>
                        </a:spcBef>
                        <a:spcAft>
                          <a:spcPts val="0"/>
                        </a:spcAft>
                      </a:pPr>
                      <a:r>
                        <a:rPr lang="en-US" sz="3600" b="1">
                          <a:solidFill>
                            <a:schemeClr val="tx1">
                              <a:lumMod val="75000"/>
                            </a:schemeClr>
                          </a:solidFill>
                          <a:effectLst/>
                          <a:latin typeface="Century Gothic" panose="020B0502020202020204" pitchFamily="34" charset="0"/>
                        </a:rPr>
                        <a:t>1.60</a:t>
                      </a:r>
                      <a:endParaRPr lang="en-US" sz="3600" b="1">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ctr"/>
                      <a:r>
                        <a:rPr lang="en-US" sz="3600" b="1" u="none" strike="noStrike">
                          <a:solidFill>
                            <a:schemeClr val="tx1">
                              <a:lumMod val="75000"/>
                            </a:schemeClr>
                          </a:solidFill>
                          <a:effectLst/>
                          <a:latin typeface="Century Gothic" panose="020B0502020202020204" pitchFamily="34" charset="0"/>
                        </a:rPr>
                        <a:t>1.60</a:t>
                      </a:r>
                      <a:endParaRPr lang="en-US" sz="3600" b="1"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0.35</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algn="ctr" fontAlgn="ctr"/>
                      <a:r>
                        <a:rPr lang="en-US" sz="3600" u="none" strike="noStrike">
                          <a:solidFill>
                            <a:schemeClr val="tx1">
                              <a:lumMod val="75000"/>
                            </a:schemeClr>
                          </a:solidFill>
                          <a:effectLst/>
                          <a:latin typeface="Century Gothic" panose="020B0502020202020204" pitchFamily="34" charset="0"/>
                        </a:rPr>
                        <a:t>0.33</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solidFill>
                      <a:schemeClr val="tx2"/>
                    </a:solidFill>
                  </a:tcP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0.17</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ctr"/>
                      <a:r>
                        <a:rPr lang="en-US" sz="3600" u="none" strike="noStrike">
                          <a:solidFill>
                            <a:schemeClr val="tx1">
                              <a:lumMod val="75000"/>
                            </a:schemeClr>
                          </a:solidFill>
                          <a:effectLst/>
                          <a:latin typeface="Century Gothic" panose="020B0502020202020204" pitchFamily="34" charset="0"/>
                        </a:rPr>
                        <a:t>0.18</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algn="ctr" fontAlgn="ctr"/>
                      <a:r>
                        <a:rPr lang="en-US" sz="3600" b="1" u="none" strike="noStrike">
                          <a:solidFill>
                            <a:schemeClr val="tx1">
                              <a:lumMod val="75000"/>
                            </a:schemeClr>
                          </a:solidFill>
                          <a:effectLst/>
                          <a:latin typeface="Century Gothic" panose="020B0502020202020204" pitchFamily="34" charset="0"/>
                        </a:rPr>
                        <a:t>2.11</a:t>
                      </a:r>
                      <a:endParaRPr lang="en-US" sz="3600" b="1" i="0" u="none" strike="noStrike">
                        <a:solidFill>
                          <a:schemeClr val="tx1">
                            <a:lumMod val="75000"/>
                          </a:schemeClr>
                        </a:solidFill>
                        <a:effectLst/>
                        <a:latin typeface="Century Gothic" panose="020B0502020202020204" pitchFamily="34" charset="0"/>
                      </a:endParaRPr>
                    </a:p>
                  </a:txBody>
                  <a:tcPr marL="9525" marR="9525" marT="9525" marB="0" anchor="ctr">
                    <a:solidFill>
                      <a:schemeClr val="tx2"/>
                    </a:solidFill>
                  </a:tcPr>
                </a:tc>
                <a:tc>
                  <a:txBody>
                    <a:bodyPr/>
                    <a:lstStyle/>
                    <a:p>
                      <a:pPr algn="ctr" fontAlgn="ctr"/>
                      <a:r>
                        <a:rPr lang="en-US" sz="3600" b="1" u="none" strike="noStrike">
                          <a:solidFill>
                            <a:schemeClr val="tx1">
                              <a:lumMod val="75000"/>
                            </a:schemeClr>
                          </a:solidFill>
                          <a:effectLst/>
                          <a:latin typeface="Century Gothic" panose="020B0502020202020204" pitchFamily="34" charset="0"/>
                        </a:rPr>
                        <a:t>2.13</a:t>
                      </a:r>
                      <a:endParaRPr lang="en-US" sz="3600" b="1" i="0" u="none" strike="noStrike">
                        <a:solidFill>
                          <a:schemeClr val="tx1">
                            <a:lumMod val="75000"/>
                          </a:schemeClr>
                        </a:solidFill>
                        <a:effectLst/>
                        <a:latin typeface="Century Gothic" panose="020B0502020202020204" pitchFamily="34" charset="0"/>
                      </a:endParaRPr>
                    </a:p>
                  </a:txBody>
                  <a:tcPr marL="9525" marR="9525" marT="9525" marB="0" anchor="ctr">
                    <a:solidFill>
                      <a:schemeClr val="tx2"/>
                    </a:solidFill>
                  </a:tcPr>
                </a:tc>
                <a:extLst>
                  <a:ext uri="{0D108BD9-81ED-4DB2-BD59-A6C34878D82A}">
                    <a16:rowId xmlns:a16="http://schemas.microsoft.com/office/drawing/2014/main" val="10003"/>
                  </a:ext>
                </a:extLst>
              </a:tr>
              <a:tr h="884826">
                <a:tc>
                  <a:txBody>
                    <a:bodyPr/>
                    <a:lstStyle/>
                    <a:p>
                      <a:pPr algn="ctr"/>
                      <a:r>
                        <a:rPr lang="en-US" sz="3600">
                          <a:solidFill>
                            <a:schemeClr val="tx1">
                              <a:lumMod val="75000"/>
                            </a:schemeClr>
                          </a:solidFill>
                          <a:latin typeface="Century Gothic" panose="020B0502020202020204" pitchFamily="34" charset="0"/>
                        </a:rPr>
                        <a:t>99284</a:t>
                      </a:r>
                      <a:endParaRPr lang="en-US" sz="3600" b="0">
                        <a:solidFill>
                          <a:schemeClr val="tx1">
                            <a:lumMod val="75000"/>
                          </a:schemeClr>
                        </a:solidFill>
                        <a:latin typeface="Century Gothic" panose="020B0502020202020204" pitchFamily="34" charset="0"/>
                        <a:cs typeface="Arial" panose="020B0604020202020204" pitchFamily="34" charset="0"/>
                      </a:endParaRPr>
                    </a:p>
                  </a:txBody>
                  <a:tcPr marL="174880" marR="174880" marT="87440" marB="87440" anchor="ct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2.74</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ctr"/>
                      <a:r>
                        <a:rPr lang="en-US" sz="3600" b="0" u="none" strike="noStrike">
                          <a:solidFill>
                            <a:schemeClr val="tx1">
                              <a:lumMod val="75000"/>
                            </a:schemeClr>
                          </a:solidFill>
                          <a:effectLst/>
                          <a:latin typeface="Century Gothic" panose="020B0502020202020204" pitchFamily="34" charset="0"/>
                        </a:rPr>
                        <a:t>2.74</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0.57</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algn="ctr" fontAlgn="ctr"/>
                      <a:r>
                        <a:rPr lang="en-US" sz="3600" u="none" strike="noStrike">
                          <a:solidFill>
                            <a:schemeClr val="tx1">
                              <a:lumMod val="75000"/>
                            </a:schemeClr>
                          </a:solidFill>
                          <a:effectLst/>
                          <a:latin typeface="Century Gothic" panose="020B0502020202020204" pitchFamily="34" charset="0"/>
                        </a:rPr>
                        <a:t>0.54</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solidFill>
                      <a:schemeClr val="tx2"/>
                    </a:solidFill>
                  </a:tcP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0.29</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ctr"/>
                      <a:r>
                        <a:rPr lang="en-US" sz="3600" u="none" strike="noStrike">
                          <a:solidFill>
                            <a:schemeClr val="tx1">
                              <a:lumMod val="75000"/>
                            </a:schemeClr>
                          </a:solidFill>
                          <a:effectLst/>
                          <a:latin typeface="Century Gothic" panose="020B0502020202020204" pitchFamily="34" charset="0"/>
                        </a:rPr>
                        <a:t>0.27</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algn="ctr" fontAlgn="ctr"/>
                      <a:r>
                        <a:rPr lang="en-US" sz="3600" b="1" u="none" strike="noStrike">
                          <a:solidFill>
                            <a:schemeClr val="tx1">
                              <a:lumMod val="75000"/>
                            </a:schemeClr>
                          </a:solidFill>
                          <a:effectLst/>
                          <a:latin typeface="Century Gothic" panose="020B0502020202020204" pitchFamily="34" charset="0"/>
                        </a:rPr>
                        <a:t>3.56</a:t>
                      </a:r>
                      <a:endParaRPr lang="en-US" sz="3600" b="1" i="0" u="none" strike="noStrike">
                        <a:solidFill>
                          <a:schemeClr val="tx1">
                            <a:lumMod val="75000"/>
                          </a:schemeClr>
                        </a:solidFill>
                        <a:effectLst/>
                        <a:latin typeface="Century Gothic" panose="020B0502020202020204" pitchFamily="34" charset="0"/>
                      </a:endParaRPr>
                    </a:p>
                  </a:txBody>
                  <a:tcPr marL="9525" marR="9525" marT="9525" marB="0" anchor="ctr">
                    <a:solidFill>
                      <a:schemeClr val="tx2"/>
                    </a:solidFill>
                  </a:tcPr>
                </a:tc>
                <a:tc>
                  <a:txBody>
                    <a:bodyPr/>
                    <a:lstStyle/>
                    <a:p>
                      <a:pPr algn="ctr" fontAlgn="ctr"/>
                      <a:r>
                        <a:rPr lang="en-US" sz="3600" b="1" u="none" strike="noStrike">
                          <a:solidFill>
                            <a:schemeClr val="tx1">
                              <a:lumMod val="75000"/>
                            </a:schemeClr>
                          </a:solidFill>
                          <a:effectLst/>
                          <a:latin typeface="Century Gothic" panose="020B0502020202020204" pitchFamily="34" charset="0"/>
                        </a:rPr>
                        <a:t>3.58</a:t>
                      </a:r>
                      <a:endParaRPr lang="en-US" sz="3600" b="1" i="0" u="none" strike="noStrike">
                        <a:solidFill>
                          <a:schemeClr val="tx1">
                            <a:lumMod val="75000"/>
                          </a:schemeClr>
                        </a:solidFill>
                        <a:effectLst/>
                        <a:latin typeface="Century Gothic" panose="020B0502020202020204" pitchFamily="34" charset="0"/>
                      </a:endParaRPr>
                    </a:p>
                  </a:txBody>
                  <a:tcPr marL="9525" marR="9525" marT="9525" marB="0" anchor="ctr">
                    <a:solidFill>
                      <a:schemeClr val="tx2"/>
                    </a:solidFill>
                  </a:tcPr>
                </a:tc>
                <a:extLst>
                  <a:ext uri="{0D108BD9-81ED-4DB2-BD59-A6C34878D82A}">
                    <a16:rowId xmlns:a16="http://schemas.microsoft.com/office/drawing/2014/main" val="10004"/>
                  </a:ext>
                </a:extLst>
              </a:tr>
              <a:tr h="996488">
                <a:tc>
                  <a:txBody>
                    <a:bodyPr/>
                    <a:lstStyle/>
                    <a:p>
                      <a:pPr algn="ctr"/>
                      <a:r>
                        <a:rPr lang="en-US" sz="3600">
                          <a:solidFill>
                            <a:schemeClr val="tx1">
                              <a:lumMod val="75000"/>
                            </a:schemeClr>
                          </a:solidFill>
                          <a:latin typeface="Century Gothic" panose="020B0502020202020204" pitchFamily="34" charset="0"/>
                        </a:rPr>
                        <a:t>99285</a:t>
                      </a:r>
                      <a:endParaRPr lang="en-US" sz="3600" b="0">
                        <a:solidFill>
                          <a:schemeClr val="tx1">
                            <a:lumMod val="75000"/>
                          </a:schemeClr>
                        </a:solidFill>
                        <a:latin typeface="Century Gothic" panose="020B0502020202020204" pitchFamily="34" charset="0"/>
                        <a:cs typeface="Arial" panose="020B0604020202020204" pitchFamily="34" charset="0"/>
                      </a:endParaRPr>
                    </a:p>
                  </a:txBody>
                  <a:tcPr marL="174880" marR="174880" marT="87440" marB="87440" anchor="ctr"/>
                </a:tc>
                <a:tc>
                  <a:txBody>
                    <a:bodyPr/>
                    <a:lstStyle/>
                    <a:p>
                      <a:pPr marL="0" marR="0" algn="ctr">
                        <a:lnSpc>
                          <a:spcPct val="120000"/>
                        </a:lnSpc>
                        <a:spcBef>
                          <a:spcPts val="0"/>
                        </a:spcBef>
                        <a:spcAft>
                          <a:spcPts val="0"/>
                        </a:spcAft>
                      </a:pPr>
                      <a:r>
                        <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rPr>
                        <a:t>4.00</a:t>
                      </a:r>
                    </a:p>
                  </a:txBody>
                  <a:tcPr marL="0" marR="0" marT="0" marB="0" anchor="ctr"/>
                </a:tc>
                <a:tc>
                  <a:txBody>
                    <a:bodyPr/>
                    <a:lstStyle/>
                    <a:p>
                      <a:pPr algn="ctr" fontAlgn="ctr"/>
                      <a:r>
                        <a:rPr lang="en-US" sz="3600" b="0" u="none" strike="noStrike">
                          <a:solidFill>
                            <a:schemeClr val="tx1">
                              <a:lumMod val="75000"/>
                            </a:schemeClr>
                          </a:solidFill>
                          <a:effectLst/>
                          <a:latin typeface="Century Gothic" panose="020B0502020202020204" pitchFamily="34" charset="0"/>
                        </a:rPr>
                        <a:t>4.00</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0.79</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solidFill>
                      <a:schemeClr val="tx2"/>
                    </a:solidFill>
                  </a:tcPr>
                </a:tc>
                <a:tc>
                  <a:txBody>
                    <a:bodyPr/>
                    <a:lstStyle/>
                    <a:p>
                      <a:pPr algn="ctr" fontAlgn="ctr"/>
                      <a:r>
                        <a:rPr lang="en-US" sz="3600" u="none" strike="noStrike">
                          <a:solidFill>
                            <a:schemeClr val="tx1">
                              <a:lumMod val="75000"/>
                            </a:schemeClr>
                          </a:solidFill>
                          <a:effectLst/>
                          <a:latin typeface="Century Gothic" panose="020B0502020202020204" pitchFamily="34" charset="0"/>
                        </a:rPr>
                        <a:t>0.75</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solidFill>
                      <a:schemeClr val="tx2"/>
                    </a:solidFill>
                  </a:tcPr>
                </a:tc>
                <a:tc>
                  <a:txBody>
                    <a:bodyPr/>
                    <a:lstStyle/>
                    <a:p>
                      <a:pPr marL="0" marR="0" algn="ctr">
                        <a:lnSpc>
                          <a:spcPct val="120000"/>
                        </a:lnSpc>
                        <a:spcBef>
                          <a:spcPts val="0"/>
                        </a:spcBef>
                        <a:spcAft>
                          <a:spcPts val="0"/>
                        </a:spcAft>
                      </a:pPr>
                      <a:r>
                        <a:rPr lang="en-US" sz="3600">
                          <a:solidFill>
                            <a:schemeClr val="tx1">
                              <a:lumMod val="75000"/>
                            </a:schemeClr>
                          </a:solidFill>
                          <a:effectLst/>
                          <a:latin typeface="Century Gothic" panose="020B0502020202020204" pitchFamily="34" charset="0"/>
                        </a:rPr>
                        <a:t>0.42</a:t>
                      </a:r>
                      <a:endParaRPr lang="en-US" sz="3600" b="0">
                        <a:solidFill>
                          <a:schemeClr val="tx1">
                            <a:lumMod val="75000"/>
                          </a:schemeClr>
                        </a:solidFill>
                        <a:effectLst/>
                        <a:latin typeface="Century Gothic" panose="020B0502020202020204" pitchFamily="34" charset="0"/>
                        <a:ea typeface="Calibri" panose="020F0502020204030204" pitchFamily="34" charset="0"/>
                        <a:cs typeface="Arial" panose="020B0604020202020204" pitchFamily="34" charset="0"/>
                      </a:endParaRPr>
                    </a:p>
                  </a:txBody>
                  <a:tcPr marL="0" marR="0" marT="0" marB="0" anchor="ctr"/>
                </a:tc>
                <a:tc>
                  <a:txBody>
                    <a:bodyPr/>
                    <a:lstStyle/>
                    <a:p>
                      <a:pPr algn="ctr" fontAlgn="ctr"/>
                      <a:r>
                        <a:rPr lang="en-US" sz="3600" u="none" strike="noStrike">
                          <a:solidFill>
                            <a:schemeClr val="tx1">
                              <a:lumMod val="75000"/>
                            </a:schemeClr>
                          </a:solidFill>
                          <a:effectLst/>
                          <a:latin typeface="Century Gothic" panose="020B0502020202020204" pitchFamily="34" charset="0"/>
                        </a:rPr>
                        <a:t>0.42</a:t>
                      </a:r>
                      <a:endParaRPr lang="en-US" sz="3600" b="0" i="0" u="none" strike="noStrike">
                        <a:solidFill>
                          <a:schemeClr val="tx1">
                            <a:lumMod val="75000"/>
                          </a:schemeClr>
                        </a:solidFill>
                        <a:effectLst/>
                        <a:latin typeface="Century Gothic" panose="020B0502020202020204" pitchFamily="34" charset="0"/>
                      </a:endParaRPr>
                    </a:p>
                  </a:txBody>
                  <a:tcPr marL="9525" marR="9525" marT="9525" marB="0" anchor="ctr"/>
                </a:tc>
                <a:tc>
                  <a:txBody>
                    <a:bodyPr/>
                    <a:lstStyle/>
                    <a:p>
                      <a:pPr algn="ctr" fontAlgn="ctr"/>
                      <a:r>
                        <a:rPr lang="en-US" sz="3600" b="1" u="none" strike="noStrike">
                          <a:solidFill>
                            <a:schemeClr val="tx1">
                              <a:lumMod val="75000"/>
                            </a:schemeClr>
                          </a:solidFill>
                          <a:effectLst/>
                          <a:latin typeface="Century Gothic" panose="020B0502020202020204" pitchFamily="34" charset="0"/>
                        </a:rPr>
                        <a:t>5.17</a:t>
                      </a:r>
                      <a:endParaRPr lang="en-US" sz="3600" b="1" i="0" u="none" strike="noStrike">
                        <a:solidFill>
                          <a:schemeClr val="tx1">
                            <a:lumMod val="75000"/>
                          </a:schemeClr>
                        </a:solidFill>
                        <a:effectLst/>
                        <a:latin typeface="Century Gothic" panose="020B0502020202020204" pitchFamily="34" charset="0"/>
                      </a:endParaRPr>
                    </a:p>
                  </a:txBody>
                  <a:tcPr marL="9525" marR="9525" marT="9525" marB="0" anchor="ctr">
                    <a:solidFill>
                      <a:schemeClr val="tx2"/>
                    </a:solidFill>
                  </a:tcPr>
                </a:tc>
                <a:tc>
                  <a:txBody>
                    <a:bodyPr/>
                    <a:lstStyle/>
                    <a:p>
                      <a:pPr algn="ctr" fontAlgn="ctr"/>
                      <a:r>
                        <a:rPr lang="en-US" sz="3600" b="1" u="none" strike="noStrike" dirty="0">
                          <a:solidFill>
                            <a:schemeClr val="tx1">
                              <a:lumMod val="75000"/>
                            </a:schemeClr>
                          </a:solidFill>
                          <a:effectLst/>
                          <a:latin typeface="Century Gothic" panose="020B0502020202020204" pitchFamily="34" charset="0"/>
                        </a:rPr>
                        <a:t>5.21</a:t>
                      </a:r>
                      <a:endParaRPr lang="en-US" sz="3600" b="1" i="0" u="none" strike="noStrike" dirty="0">
                        <a:solidFill>
                          <a:schemeClr val="tx1">
                            <a:lumMod val="75000"/>
                          </a:schemeClr>
                        </a:solidFill>
                        <a:effectLst/>
                        <a:latin typeface="Century Gothic" panose="020B0502020202020204" pitchFamily="34" charset="0"/>
                      </a:endParaRPr>
                    </a:p>
                  </a:txBody>
                  <a:tcPr marL="9525" marR="9525" marT="9525" marB="0" anchor="ctr">
                    <a:solidFill>
                      <a:schemeClr val="tx2"/>
                    </a:solidFill>
                  </a:tcPr>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p:txBody>
          <a:bodyPr/>
          <a:lstStyle/>
          <a:p>
            <a:r>
              <a:rPr lang="en-US"/>
              <a:t>2023 RVU Component Detail- Small Increases</a:t>
            </a:r>
          </a:p>
        </p:txBody>
      </p:sp>
    </p:spTree>
    <p:extLst>
      <p:ext uri="{BB962C8B-B14F-4D97-AF65-F5344CB8AC3E}">
        <p14:creationId xmlns:p14="http://schemas.microsoft.com/office/powerpoint/2010/main" val="2863924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223294" y="2009963"/>
            <a:ext cx="15831402" cy="2697062"/>
          </a:xfrm>
        </p:spPr>
        <p:txBody>
          <a:bodyPr/>
          <a:lstStyle/>
          <a:p>
            <a:r>
              <a:rPr lang="en-US" sz="6600" dirty="0">
                <a:solidFill>
                  <a:schemeClr val="tx1">
                    <a:lumMod val="75000"/>
                  </a:schemeClr>
                </a:solidFill>
              </a:rPr>
              <a:t>Michael Granovsky MD CPC FACEP</a:t>
            </a:r>
            <a:endParaRPr lang="en-US" sz="6600" dirty="0">
              <a:solidFill>
                <a:schemeClr val="tx1">
                  <a:lumMod val="75000"/>
                </a:schemeClr>
              </a:solidFill>
              <a:hlinkClick r:id="rId2">
                <a:extLst>
                  <a:ext uri="{A12FA001-AC4F-418D-AE19-62706E023703}">
                    <ahyp:hlinkClr xmlns:ahyp="http://schemas.microsoft.com/office/drawing/2018/hyperlinkcolor" val="tx"/>
                  </a:ext>
                </a:extLst>
              </a:hlinkClick>
            </a:endParaRPr>
          </a:p>
          <a:p>
            <a:endParaRPr lang="en-US" sz="6600" dirty="0">
              <a:solidFill>
                <a:schemeClr val="tx1">
                  <a:lumMod val="75000"/>
                </a:schemeClr>
              </a:solidFill>
              <a:hlinkClick r:id="rId2"/>
            </a:endParaRPr>
          </a:p>
          <a:p>
            <a:r>
              <a:rPr lang="en-US" sz="6600" dirty="0">
                <a:solidFill>
                  <a:schemeClr val="tx1">
                    <a:lumMod val="75000"/>
                  </a:schemeClr>
                </a:solidFill>
                <a:hlinkClick r:id="rId2"/>
              </a:rPr>
              <a:t>www.logixhealth.com</a:t>
            </a:r>
            <a:r>
              <a:rPr lang="en-US" sz="6600" dirty="0">
                <a:solidFill>
                  <a:schemeClr val="tx1">
                    <a:lumMod val="75000"/>
                  </a:schemeClr>
                </a:solidFill>
              </a:rPr>
              <a:t> </a:t>
            </a:r>
          </a:p>
          <a:p>
            <a:endParaRPr lang="en-US" sz="6600" dirty="0">
              <a:solidFill>
                <a:schemeClr val="tx1">
                  <a:lumMod val="75000"/>
                </a:schemeClr>
              </a:solidFill>
            </a:endParaRPr>
          </a:p>
          <a:p>
            <a:r>
              <a:rPr lang="en-US" sz="6600" dirty="0">
                <a:solidFill>
                  <a:schemeClr val="tx1">
                    <a:lumMod val="75000"/>
                  </a:schemeClr>
                </a:solidFill>
              </a:rPr>
              <a:t>mgranovsky@logixhealth.com</a:t>
            </a:r>
          </a:p>
          <a:p>
            <a:endParaRPr lang="en-US" sz="6600" dirty="0">
              <a:solidFill>
                <a:schemeClr val="tx1">
                  <a:lumMod val="75000"/>
                </a:schemeClr>
              </a:solidFill>
            </a:endParaRPr>
          </a:p>
          <a:p>
            <a:r>
              <a:rPr lang="en-US" sz="6600" dirty="0">
                <a:solidFill>
                  <a:schemeClr val="tx1">
                    <a:lumMod val="75000"/>
                  </a:schemeClr>
                </a:solidFill>
              </a:rPr>
              <a:t>781.280.1575</a:t>
            </a:r>
          </a:p>
          <a:p>
            <a:endParaRPr lang="en-US" sz="6600" dirty="0">
              <a:solidFill>
                <a:schemeClr val="tx1">
                  <a:lumMod val="75000"/>
                </a:schemeClr>
              </a:solidFill>
            </a:endParaRPr>
          </a:p>
          <a:p>
            <a:endParaRPr lang="en-US" sz="6600" dirty="0">
              <a:solidFill>
                <a:schemeClr val="tx1">
                  <a:lumMod val="75000"/>
                </a:schemeClr>
              </a:solidFill>
            </a:endParaRPr>
          </a:p>
          <a:p>
            <a:endParaRPr lang="en-US" dirty="0">
              <a:solidFill>
                <a:schemeClr val="tx1">
                  <a:lumMod val="75000"/>
                </a:schemeClr>
              </a:solidFill>
            </a:endParaRPr>
          </a:p>
          <a:p>
            <a:endParaRPr lang="en-US" dirty="0">
              <a:solidFill>
                <a:schemeClr val="tx1">
                  <a:lumMod val="75000"/>
                </a:schemeClr>
              </a:solidFill>
            </a:endParaRPr>
          </a:p>
        </p:txBody>
      </p:sp>
    </p:spTree>
    <p:extLst>
      <p:ext uri="{BB962C8B-B14F-4D97-AF65-F5344CB8AC3E}">
        <p14:creationId xmlns:p14="http://schemas.microsoft.com/office/powerpoint/2010/main" val="3549545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48712899"/>
              </p:ext>
            </p:extLst>
          </p:nvPr>
        </p:nvGraphicFramePr>
        <p:xfrm>
          <a:off x="2149475" y="3556000"/>
          <a:ext cx="20329525" cy="854392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a:t>2023 RVU Increases with Each E/M Level </a:t>
            </a:r>
          </a:p>
        </p:txBody>
      </p:sp>
    </p:spTree>
    <p:extLst>
      <p:ext uri="{BB962C8B-B14F-4D97-AF65-F5344CB8AC3E}">
        <p14:creationId xmlns:p14="http://schemas.microsoft.com/office/powerpoint/2010/main" val="2114667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sz="6000"/>
              <a:t>The Conversion Factor </a:t>
            </a:r>
          </a:p>
        </p:txBody>
      </p:sp>
    </p:spTree>
    <p:extLst>
      <p:ext uri="{BB962C8B-B14F-4D97-AF65-F5344CB8AC3E}">
        <p14:creationId xmlns:p14="http://schemas.microsoft.com/office/powerpoint/2010/main" val="3111489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2149475" y="3556000"/>
          <a:ext cx="20329525" cy="8543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a:t>Medicare Conversion Factor Big Picture </a:t>
            </a:r>
          </a:p>
        </p:txBody>
      </p:sp>
    </p:spTree>
    <p:extLst>
      <p:ext uri="{BB962C8B-B14F-4D97-AF65-F5344CB8AC3E}">
        <p14:creationId xmlns:p14="http://schemas.microsoft.com/office/powerpoint/2010/main" val="65372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6534" y="5039696"/>
            <a:ext cx="9361941" cy="5307872"/>
          </a:xfrm>
        </p:spPr>
        <p:txBody>
          <a:bodyPr>
            <a:normAutofit/>
          </a:bodyPr>
          <a:lstStyle/>
          <a:p>
            <a:r>
              <a:rPr lang="en-US" dirty="0"/>
              <a:t>Office visits went up substantially in 2021</a:t>
            </a:r>
          </a:p>
          <a:p>
            <a:pPr lvl="1"/>
            <a:r>
              <a:rPr lang="en-US" dirty="0"/>
              <a:t>Represents 20% of total Medicare physician cost</a:t>
            </a:r>
          </a:p>
          <a:p>
            <a:r>
              <a:rPr lang="en-US" dirty="0"/>
              <a:t>Budget neutrality triggered  &gt;$20M spending increase</a:t>
            </a:r>
          </a:p>
          <a:p>
            <a:pPr marL="0" indent="0">
              <a:buNone/>
            </a:pPr>
            <a:endParaRPr lang="en-US" dirty="0"/>
          </a:p>
          <a:p>
            <a:endParaRPr lang="en-US" dirty="0"/>
          </a:p>
          <a:p>
            <a:endParaRPr lang="en-US" dirty="0"/>
          </a:p>
        </p:txBody>
      </p:sp>
      <p:sp>
        <p:nvSpPr>
          <p:cNvPr id="2" name="Title 1"/>
          <p:cNvSpPr>
            <a:spLocks noGrp="1"/>
          </p:cNvSpPr>
          <p:nvPr>
            <p:ph type="title"/>
          </p:nvPr>
        </p:nvSpPr>
        <p:spPr/>
        <p:txBody>
          <a:bodyPr/>
          <a:lstStyle/>
          <a:p>
            <a:r>
              <a:rPr lang="en-US" dirty="0"/>
              <a:t>2023 Conversion Factor Challenges</a:t>
            </a:r>
          </a:p>
        </p:txBody>
      </p:sp>
      <p:grpSp>
        <p:nvGrpSpPr>
          <p:cNvPr id="9" name="Group 8">
            <a:extLst>
              <a:ext uri="{FF2B5EF4-FFF2-40B4-BE49-F238E27FC236}">
                <a16:creationId xmlns:a16="http://schemas.microsoft.com/office/drawing/2014/main" id="{9865B6DE-6C3D-8F2D-6358-C3E3E305CA6A}"/>
              </a:ext>
            </a:extLst>
          </p:cNvPr>
          <p:cNvGrpSpPr/>
          <p:nvPr/>
        </p:nvGrpSpPr>
        <p:grpSpPr>
          <a:xfrm>
            <a:off x="10658475" y="3571875"/>
            <a:ext cx="12740935" cy="8229600"/>
            <a:chOff x="14408945" y="3109483"/>
            <a:chExt cx="9361940" cy="9823925"/>
          </a:xfrm>
        </p:grpSpPr>
        <p:sp>
          <p:nvSpPr>
            <p:cNvPr id="5" name="Freeform 5">
              <a:extLst>
                <a:ext uri="{FF2B5EF4-FFF2-40B4-BE49-F238E27FC236}">
                  <a16:creationId xmlns:a16="http://schemas.microsoft.com/office/drawing/2014/main" id="{1ACBBD5B-46F4-6A1A-0624-6BF17056A44A}"/>
                </a:ext>
              </a:extLst>
            </p:cNvPr>
            <p:cNvSpPr>
              <a:spLocks/>
            </p:cNvSpPr>
            <p:nvPr/>
          </p:nvSpPr>
          <p:spPr bwMode="auto">
            <a:xfrm>
              <a:off x="14408945" y="3109483"/>
              <a:ext cx="9361940" cy="9823925"/>
            </a:xfrm>
            <a:custGeom>
              <a:avLst/>
              <a:gdLst>
                <a:gd name="T0" fmla="*/ 0 w 86"/>
                <a:gd name="T1" fmla="*/ 86 h 86"/>
                <a:gd name="T2" fmla="*/ 0 w 86"/>
                <a:gd name="T3" fmla="*/ 22 h 86"/>
                <a:gd name="T4" fmla="*/ 23 w 86"/>
                <a:gd name="T5" fmla="*/ 0 h 86"/>
                <a:gd name="T6" fmla="*/ 86 w 86"/>
                <a:gd name="T7" fmla="*/ 0 h 86"/>
                <a:gd name="T8" fmla="*/ 86 w 86"/>
                <a:gd name="T9" fmla="*/ 63 h 86"/>
                <a:gd name="T10" fmla="*/ 64 w 86"/>
                <a:gd name="T11" fmla="*/ 86 h 86"/>
                <a:gd name="T12" fmla="*/ 0 w 86"/>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86" h="86">
                  <a:moveTo>
                    <a:pt x="0" y="86"/>
                  </a:moveTo>
                  <a:cubicBezTo>
                    <a:pt x="0" y="22"/>
                    <a:pt x="0" y="22"/>
                    <a:pt x="0" y="22"/>
                  </a:cubicBezTo>
                  <a:cubicBezTo>
                    <a:pt x="0" y="10"/>
                    <a:pt x="10" y="0"/>
                    <a:pt x="23" y="0"/>
                  </a:cubicBezTo>
                  <a:cubicBezTo>
                    <a:pt x="86" y="0"/>
                    <a:pt x="86" y="0"/>
                    <a:pt x="86" y="0"/>
                  </a:cubicBezTo>
                  <a:cubicBezTo>
                    <a:pt x="86" y="63"/>
                    <a:pt x="86" y="63"/>
                    <a:pt x="86" y="63"/>
                  </a:cubicBezTo>
                  <a:cubicBezTo>
                    <a:pt x="86" y="76"/>
                    <a:pt x="76" y="86"/>
                    <a:pt x="64" y="86"/>
                  </a:cubicBezTo>
                  <a:lnTo>
                    <a:pt x="0" y="8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0" tIns="1280160" rIns="914400" bIns="731520" anchor="ctr"/>
            <a:lstStyle/>
            <a:p>
              <a:r>
                <a:rPr lang="en-US" sz="4400" i="1" dirty="0">
                  <a:solidFill>
                    <a:schemeClr val="bg2"/>
                  </a:solidFill>
                  <a:latin typeface="Century Gothic" panose="020B0502020202020204" pitchFamily="34" charset="0"/>
                </a:rPr>
                <a:t>Section 1848 of the Act requires that increases or decreases in RVUs may not cause the amount of expenditures for the year to differ by more than $20 million. If this threshold is exceeded, we make adjustments to preserve </a:t>
              </a:r>
              <a:r>
                <a:rPr lang="en-US" sz="4400" i="1" dirty="0">
                  <a:solidFill>
                    <a:schemeClr val="tx2"/>
                  </a:solidFill>
                  <a:latin typeface="Century Gothic" panose="020B0502020202020204" pitchFamily="34" charset="0"/>
                </a:rPr>
                <a:t>budget neutrality</a:t>
              </a:r>
              <a:r>
                <a:rPr lang="en-US" sz="4400" i="1" dirty="0">
                  <a:solidFill>
                    <a:schemeClr val="bg1"/>
                  </a:solidFill>
                  <a:latin typeface="Century Gothic" panose="020B0502020202020204" pitchFamily="34" charset="0"/>
                </a:rPr>
                <a:t>.</a:t>
              </a:r>
              <a:r>
                <a:rPr lang="en-US" sz="4400" i="1" dirty="0">
                  <a:solidFill>
                    <a:schemeClr val="tx1">
                      <a:lumMod val="75000"/>
                    </a:schemeClr>
                  </a:solidFill>
                  <a:latin typeface="Century Gothic" panose="020B0502020202020204" pitchFamily="34" charset="0"/>
                </a:rPr>
                <a:t> </a:t>
              </a:r>
            </a:p>
            <a:p>
              <a:pPr algn="r"/>
              <a:endParaRPr lang="en-US" sz="2800" b="1" dirty="0">
                <a:solidFill>
                  <a:schemeClr val="bg1"/>
                </a:solidFill>
                <a:latin typeface="Century Gothic" panose="020B0502020202020204" pitchFamily="34" charset="0"/>
              </a:endParaRPr>
            </a:p>
            <a:p>
              <a:pPr algn="r"/>
              <a:r>
                <a:rPr lang="en-US" sz="2800" b="1" dirty="0">
                  <a:solidFill>
                    <a:schemeClr val="bg1"/>
                  </a:solidFill>
                  <a:latin typeface="Century Gothic" panose="020B0502020202020204" pitchFamily="34" charset="0"/>
                </a:rPr>
                <a:t>Physician Final Rule</a:t>
              </a:r>
            </a:p>
          </p:txBody>
        </p:sp>
        <p:sp>
          <p:nvSpPr>
            <p:cNvPr id="7" name="TextBox 6">
              <a:extLst>
                <a:ext uri="{FF2B5EF4-FFF2-40B4-BE49-F238E27FC236}">
                  <a16:creationId xmlns:a16="http://schemas.microsoft.com/office/drawing/2014/main" id="{D7FCF561-D1E3-AD5E-FD61-466B31784BC1}"/>
                </a:ext>
              </a:extLst>
            </p:cNvPr>
            <p:cNvSpPr txBox="1"/>
            <p:nvPr/>
          </p:nvSpPr>
          <p:spPr>
            <a:xfrm>
              <a:off x="14959426" y="4730918"/>
              <a:ext cx="719898" cy="1446550"/>
            </a:xfrm>
            <a:prstGeom prst="rect">
              <a:avLst/>
            </a:prstGeom>
            <a:noFill/>
          </p:spPr>
          <p:txBody>
            <a:bodyPr wrap="square" rtlCol="0">
              <a:spAutoFit/>
            </a:bodyPr>
            <a:lstStyle/>
            <a:p>
              <a:r>
                <a:rPr lang="en-US" sz="8800" b="1" dirty="0">
                  <a:solidFill>
                    <a:schemeClr val="tx2"/>
                  </a:solidFill>
                  <a:latin typeface="Agency FB" panose="020B0503020202020204" pitchFamily="34" charset="77"/>
                </a:rPr>
                <a:t>“</a:t>
              </a:r>
            </a:p>
          </p:txBody>
        </p:sp>
        <p:sp>
          <p:nvSpPr>
            <p:cNvPr id="8" name="TextBox 7">
              <a:extLst>
                <a:ext uri="{FF2B5EF4-FFF2-40B4-BE49-F238E27FC236}">
                  <a16:creationId xmlns:a16="http://schemas.microsoft.com/office/drawing/2014/main" id="{BF801B18-AA11-713C-B95A-EC96E5771AE7}"/>
                </a:ext>
              </a:extLst>
            </p:cNvPr>
            <p:cNvSpPr txBox="1"/>
            <p:nvPr/>
          </p:nvSpPr>
          <p:spPr>
            <a:xfrm>
              <a:off x="19058460" y="9631314"/>
              <a:ext cx="719898" cy="1446550"/>
            </a:xfrm>
            <a:prstGeom prst="rect">
              <a:avLst/>
            </a:prstGeom>
            <a:noFill/>
          </p:spPr>
          <p:txBody>
            <a:bodyPr wrap="square" rtlCol="0">
              <a:spAutoFit/>
            </a:bodyPr>
            <a:lstStyle/>
            <a:p>
              <a:r>
                <a:rPr lang="en-US" sz="8800" b="1" dirty="0">
                  <a:solidFill>
                    <a:schemeClr val="tx2"/>
                  </a:solidFill>
                  <a:latin typeface="Agency FB" panose="020B0503020202020204" pitchFamily="34" charset="77"/>
                </a:rPr>
                <a:t>“</a:t>
              </a:r>
            </a:p>
          </p:txBody>
        </p:sp>
      </p:grpSp>
    </p:spTree>
    <p:extLst>
      <p:ext uri="{BB962C8B-B14F-4D97-AF65-F5344CB8AC3E}">
        <p14:creationId xmlns:p14="http://schemas.microsoft.com/office/powerpoint/2010/main" val="1022835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Since 2021 have received some help from Congress annually. 2022 +3%</a:t>
            </a:r>
          </a:p>
          <a:p>
            <a:r>
              <a:rPr lang="en-US" dirty="0"/>
              <a:t>Final Rule did not  account for last year’s 3% and cut another -1.6%</a:t>
            </a:r>
          </a:p>
        </p:txBody>
      </p:sp>
      <p:sp>
        <p:nvSpPr>
          <p:cNvPr id="2" name="Title 1"/>
          <p:cNvSpPr>
            <a:spLocks noGrp="1"/>
          </p:cNvSpPr>
          <p:nvPr>
            <p:ph type="title"/>
          </p:nvPr>
        </p:nvSpPr>
        <p:spPr/>
        <p:txBody>
          <a:bodyPr/>
          <a:lstStyle/>
          <a:p>
            <a:r>
              <a:rPr lang="en-US"/>
              <a:t>The Medicare Conversion Factor: Adjusted Annually </a:t>
            </a:r>
          </a:p>
        </p:txBody>
      </p:sp>
      <p:pic>
        <p:nvPicPr>
          <p:cNvPr id="4" name="Picture 3"/>
          <p:cNvPicPr>
            <a:picLocks noChangeAspect="1"/>
          </p:cNvPicPr>
          <p:nvPr/>
        </p:nvPicPr>
        <p:blipFill>
          <a:blip r:embed="rId4"/>
          <a:stretch>
            <a:fillRect/>
          </a:stretch>
        </p:blipFill>
        <p:spPr>
          <a:xfrm>
            <a:off x="2149637" y="6341615"/>
            <a:ext cx="17541291" cy="3863089"/>
          </a:xfrm>
          <a:prstGeom prst="rect">
            <a:avLst/>
          </a:prstGeom>
        </p:spPr>
      </p:pic>
      <p:sp>
        <p:nvSpPr>
          <p:cNvPr id="7" name="TextBox 6"/>
          <p:cNvSpPr txBox="1"/>
          <p:nvPr/>
        </p:nvSpPr>
        <p:spPr>
          <a:xfrm>
            <a:off x="13487159" y="8011549"/>
            <a:ext cx="1124026" cy="523220"/>
          </a:xfrm>
          <a:prstGeom prst="rect">
            <a:avLst/>
          </a:prstGeom>
          <a:noFill/>
        </p:spPr>
        <p:txBody>
          <a:bodyPr wrap="none" rtlCol="0">
            <a:spAutoFit/>
          </a:bodyPr>
          <a:lstStyle/>
          <a:p>
            <a:r>
              <a:rPr lang="en-US" sz="2800" dirty="0">
                <a:solidFill>
                  <a:srgbClr val="FF0000"/>
                </a:solidFill>
                <a:latin typeface="Lucida Grande"/>
              </a:rPr>
              <a:t>-3.0%</a:t>
            </a:r>
          </a:p>
        </p:txBody>
      </p:sp>
      <p:sp>
        <p:nvSpPr>
          <p:cNvPr id="8" name="TextBox 7"/>
          <p:cNvSpPr txBox="1"/>
          <p:nvPr/>
        </p:nvSpPr>
        <p:spPr>
          <a:xfrm>
            <a:off x="19690928" y="9541988"/>
            <a:ext cx="1623598" cy="369332"/>
          </a:xfrm>
          <a:prstGeom prst="rect">
            <a:avLst/>
          </a:prstGeom>
          <a:noFill/>
        </p:spPr>
        <p:txBody>
          <a:bodyPr wrap="square" rtlCol="0">
            <a:spAutoFit/>
          </a:bodyPr>
          <a:lstStyle/>
          <a:p>
            <a:r>
              <a:rPr lang="en-US" b="1" dirty="0">
                <a:solidFill>
                  <a:schemeClr val="bg1"/>
                </a:solidFill>
              </a:rPr>
              <a:t>-4.6%</a:t>
            </a:r>
          </a:p>
        </p:txBody>
      </p:sp>
      <p:sp>
        <p:nvSpPr>
          <p:cNvPr id="6" name="Rectangle 5"/>
          <p:cNvSpPr/>
          <p:nvPr/>
        </p:nvSpPr>
        <p:spPr>
          <a:xfrm>
            <a:off x="13509435" y="9464048"/>
            <a:ext cx="1124026" cy="523220"/>
          </a:xfrm>
          <a:prstGeom prst="rect">
            <a:avLst/>
          </a:prstGeom>
        </p:spPr>
        <p:txBody>
          <a:bodyPr wrap="none">
            <a:spAutoFit/>
          </a:bodyPr>
          <a:lstStyle/>
          <a:p>
            <a:r>
              <a:rPr lang="en-US" sz="2800" dirty="0">
                <a:solidFill>
                  <a:srgbClr val="FF0000"/>
                </a:solidFill>
              </a:rPr>
              <a:t>-4.6</a:t>
            </a:r>
            <a:r>
              <a:rPr lang="en-AT" sz="2800" dirty="0">
                <a:solidFill>
                  <a:srgbClr val="FF0000"/>
                </a:solidFill>
              </a:rPr>
              <a:t>%</a:t>
            </a:r>
          </a:p>
        </p:txBody>
      </p:sp>
      <p:sp>
        <p:nvSpPr>
          <p:cNvPr id="9" name="Oval 8"/>
          <p:cNvSpPr/>
          <p:nvPr/>
        </p:nvSpPr>
        <p:spPr>
          <a:xfrm>
            <a:off x="16989552" y="9268458"/>
            <a:ext cx="1993392" cy="9144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58414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_TITLE SLIDE">
  <a:themeElements>
    <a:clrScheme name="Custom 1">
      <a:dk1>
        <a:srgbClr val="4D4F53"/>
      </a:dk1>
      <a:lt1>
        <a:srgbClr val="FFFFFF"/>
      </a:lt1>
      <a:dk2>
        <a:srgbClr val="DFDF00"/>
      </a:dk2>
      <a:lt2>
        <a:srgbClr val="FFFFFF"/>
      </a:lt2>
      <a:accent1>
        <a:srgbClr val="00ADD0"/>
      </a:accent1>
      <a:accent2>
        <a:srgbClr val="9B1889"/>
      </a:accent2>
      <a:accent3>
        <a:srgbClr val="DFDF00"/>
      </a:accent3>
      <a:accent4>
        <a:srgbClr val="DF8300"/>
      </a:accent4>
      <a:accent5>
        <a:srgbClr val="0039A6"/>
      </a:accent5>
      <a:accent6>
        <a:srgbClr val="FFFFFF"/>
      </a:accent6>
      <a:hlink>
        <a:srgbClr val="0039A6"/>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ITLE SLIDE">
  <a:themeElements>
    <a:clrScheme name="Custom 1">
      <a:dk1>
        <a:srgbClr val="4D4F53"/>
      </a:dk1>
      <a:lt1>
        <a:srgbClr val="FFFFFF"/>
      </a:lt1>
      <a:dk2>
        <a:srgbClr val="DFDF00"/>
      </a:dk2>
      <a:lt2>
        <a:srgbClr val="FFFFFF"/>
      </a:lt2>
      <a:accent1>
        <a:srgbClr val="00ADD0"/>
      </a:accent1>
      <a:accent2>
        <a:srgbClr val="9B1889"/>
      </a:accent2>
      <a:accent3>
        <a:srgbClr val="DFDF00"/>
      </a:accent3>
      <a:accent4>
        <a:srgbClr val="DF8300"/>
      </a:accent4>
      <a:accent5>
        <a:srgbClr val="0039A6"/>
      </a:accent5>
      <a:accent6>
        <a:srgbClr val="FFFFFF"/>
      </a:accent6>
      <a:hlink>
        <a:srgbClr val="0039A6"/>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TITLE SLIDE">
  <a:themeElements>
    <a:clrScheme name="Custom 1">
      <a:dk1>
        <a:srgbClr val="4D4F53"/>
      </a:dk1>
      <a:lt1>
        <a:srgbClr val="FFFFFF"/>
      </a:lt1>
      <a:dk2>
        <a:srgbClr val="DFDF00"/>
      </a:dk2>
      <a:lt2>
        <a:srgbClr val="FFFFFF"/>
      </a:lt2>
      <a:accent1>
        <a:srgbClr val="00ADD0"/>
      </a:accent1>
      <a:accent2>
        <a:srgbClr val="9B1889"/>
      </a:accent2>
      <a:accent3>
        <a:srgbClr val="DFDF00"/>
      </a:accent3>
      <a:accent4>
        <a:srgbClr val="DF8300"/>
      </a:accent4>
      <a:accent5>
        <a:srgbClr val="0039A6"/>
      </a:accent5>
      <a:accent6>
        <a:srgbClr val="FFFFFF"/>
      </a:accent6>
      <a:hlink>
        <a:srgbClr val="0039A6"/>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PAGE SEPARATOR">
  <a:themeElements>
    <a:clrScheme name="Custom 8">
      <a:dk1>
        <a:srgbClr val="262626"/>
      </a:dk1>
      <a:lt1>
        <a:srgbClr val="FFFFFF"/>
      </a:lt1>
      <a:dk2>
        <a:srgbClr val="DFDF00"/>
      </a:dk2>
      <a:lt2>
        <a:srgbClr val="FFFFFF"/>
      </a:lt2>
      <a:accent1>
        <a:srgbClr val="00ADD0"/>
      </a:accent1>
      <a:accent2>
        <a:srgbClr val="9B1889"/>
      </a:accent2>
      <a:accent3>
        <a:srgbClr val="DFDF00"/>
      </a:accent3>
      <a:accent4>
        <a:srgbClr val="DF8300"/>
      </a:accent4>
      <a:accent5>
        <a:srgbClr val="0039A6"/>
      </a:accent5>
      <a:accent6>
        <a:srgbClr val="FFFFFF"/>
      </a:accent6>
      <a:hlink>
        <a:srgbClr val="404040"/>
      </a:hlink>
      <a:folHlink>
        <a:srgbClr val="4040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PAGE SEPARATOR">
  <a:themeElements>
    <a:clrScheme name="Custom 8">
      <a:dk1>
        <a:srgbClr val="262626"/>
      </a:dk1>
      <a:lt1>
        <a:srgbClr val="FFFFFF"/>
      </a:lt1>
      <a:dk2>
        <a:srgbClr val="DFDF00"/>
      </a:dk2>
      <a:lt2>
        <a:srgbClr val="FFFFFF"/>
      </a:lt2>
      <a:accent1>
        <a:srgbClr val="00ADD0"/>
      </a:accent1>
      <a:accent2>
        <a:srgbClr val="9B1889"/>
      </a:accent2>
      <a:accent3>
        <a:srgbClr val="DFDF00"/>
      </a:accent3>
      <a:accent4>
        <a:srgbClr val="DF8300"/>
      </a:accent4>
      <a:accent5>
        <a:srgbClr val="0039A6"/>
      </a:accent5>
      <a:accent6>
        <a:srgbClr val="FFFFFF"/>
      </a:accent6>
      <a:hlink>
        <a:srgbClr val="404040"/>
      </a:hlink>
      <a:folHlink>
        <a:srgbClr val="4040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PAGE SEPARATOR">
  <a:themeElements>
    <a:clrScheme name="Custom 8">
      <a:dk1>
        <a:srgbClr val="262626"/>
      </a:dk1>
      <a:lt1>
        <a:srgbClr val="FFFFFF"/>
      </a:lt1>
      <a:dk2>
        <a:srgbClr val="DFDF00"/>
      </a:dk2>
      <a:lt2>
        <a:srgbClr val="FFFFFF"/>
      </a:lt2>
      <a:accent1>
        <a:srgbClr val="00ADD0"/>
      </a:accent1>
      <a:accent2>
        <a:srgbClr val="9B1889"/>
      </a:accent2>
      <a:accent3>
        <a:srgbClr val="DFDF00"/>
      </a:accent3>
      <a:accent4>
        <a:srgbClr val="DF8300"/>
      </a:accent4>
      <a:accent5>
        <a:srgbClr val="0039A6"/>
      </a:accent5>
      <a:accent6>
        <a:srgbClr val="FFFFFF"/>
      </a:accent6>
      <a:hlink>
        <a:srgbClr val="404040"/>
      </a:hlink>
      <a:folHlink>
        <a:srgbClr val="4040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Logix Power Point Template - Final">
  <a:themeElements>
    <a:clrScheme name="Custom 7">
      <a:dk1>
        <a:srgbClr val="4D4F53"/>
      </a:dk1>
      <a:lt1>
        <a:srgbClr val="FFFFFF"/>
      </a:lt1>
      <a:dk2>
        <a:srgbClr val="DFDF00"/>
      </a:dk2>
      <a:lt2>
        <a:srgbClr val="FFFFFF"/>
      </a:lt2>
      <a:accent1>
        <a:srgbClr val="00ADD0"/>
      </a:accent1>
      <a:accent2>
        <a:srgbClr val="9B1889"/>
      </a:accent2>
      <a:accent3>
        <a:srgbClr val="DFDF00"/>
      </a:accent3>
      <a:accent4>
        <a:srgbClr val="DF8300"/>
      </a:accent4>
      <a:accent5>
        <a:srgbClr val="0039A6"/>
      </a:accent5>
      <a:accent6>
        <a:srgbClr val="FFFFFF"/>
      </a:accent6>
      <a:hlink>
        <a:srgbClr val="404040"/>
      </a:hlink>
      <a:folHlink>
        <a:srgbClr val="40404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Logix Power Point Template - Final">
  <a:themeElements>
    <a:clrScheme name="Custom 7">
      <a:dk1>
        <a:srgbClr val="4D4F53"/>
      </a:dk1>
      <a:lt1>
        <a:srgbClr val="FFFFFF"/>
      </a:lt1>
      <a:dk2>
        <a:srgbClr val="DFDF00"/>
      </a:dk2>
      <a:lt2>
        <a:srgbClr val="FFFFFF"/>
      </a:lt2>
      <a:accent1>
        <a:srgbClr val="00ADD0"/>
      </a:accent1>
      <a:accent2>
        <a:srgbClr val="9B1889"/>
      </a:accent2>
      <a:accent3>
        <a:srgbClr val="DFDF00"/>
      </a:accent3>
      <a:accent4>
        <a:srgbClr val="DF8300"/>
      </a:accent4>
      <a:accent5>
        <a:srgbClr val="0039A6"/>
      </a:accent5>
      <a:accent6>
        <a:srgbClr val="FFFFFF"/>
      </a:accent6>
      <a:hlink>
        <a:srgbClr val="404040"/>
      </a:hlink>
      <a:folHlink>
        <a:srgbClr val="40404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Logix Power Point Template - Final">
  <a:themeElements>
    <a:clrScheme name="Custom 7">
      <a:dk1>
        <a:srgbClr val="4D4F53"/>
      </a:dk1>
      <a:lt1>
        <a:srgbClr val="FFFFFF"/>
      </a:lt1>
      <a:dk2>
        <a:srgbClr val="DFDF00"/>
      </a:dk2>
      <a:lt2>
        <a:srgbClr val="FFFFFF"/>
      </a:lt2>
      <a:accent1>
        <a:srgbClr val="00ADD0"/>
      </a:accent1>
      <a:accent2>
        <a:srgbClr val="9B1889"/>
      </a:accent2>
      <a:accent3>
        <a:srgbClr val="DFDF00"/>
      </a:accent3>
      <a:accent4>
        <a:srgbClr val="DF8300"/>
      </a:accent4>
      <a:accent5>
        <a:srgbClr val="0039A6"/>
      </a:accent5>
      <a:accent6>
        <a:srgbClr val="FFFFFF"/>
      </a:accent6>
      <a:hlink>
        <a:srgbClr val="404040"/>
      </a:hlink>
      <a:folHlink>
        <a:srgbClr val="40404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C8EFD27708E74C9014FE834B7DF726" ma:contentTypeVersion="10" ma:contentTypeDescription="Create a new document." ma:contentTypeScope="" ma:versionID="fe6e77edcfa4894b1912cc65913192ab">
  <xsd:schema xmlns:xsd="http://www.w3.org/2001/XMLSchema" xmlns:xs="http://www.w3.org/2001/XMLSchema" xmlns:p="http://schemas.microsoft.com/office/2006/metadata/properties" xmlns:ns2="651948f7-c3e8-4b87-9082-1549fa6dc5e5" xmlns:ns3="2fba64d4-6e86-4e5c-818a-c6e4c1539c18" targetNamespace="http://schemas.microsoft.com/office/2006/metadata/properties" ma:root="true" ma:fieldsID="336d512d7b01cd315216b117f9b30971" ns2:_="" ns3:_="">
    <xsd:import namespace="651948f7-c3e8-4b87-9082-1549fa6dc5e5"/>
    <xsd:import namespace="2fba64d4-6e86-4e5c-818a-c6e4c1539c1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howtouse" minOccurs="0"/>
                <xsd:element ref="ns2:Whatisthisli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1948f7-c3e8-4b87-9082-1549fa6dc5e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587eee9-20e9-47e1-b87d-d7cac0bde1d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howtouse" ma:index="16" nillable="true" ma:displayName="how to use" ma:format="Dropdown" ma:internalName="howtouse">
      <xsd:simpleType>
        <xsd:restriction base="dms:Note">
          <xsd:maxLength value="255"/>
        </xsd:restriction>
      </xsd:simpleType>
    </xsd:element>
    <xsd:element name="Whatisthislist" ma:index="17" nillable="true" ma:displayName="What is this list" ma:format="Dropdown" ma:internalName="Whatisthislis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ba64d4-6e86-4e5c-818a-c6e4c1539c1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e5a9296-d277-4a4c-9f80-768a07c3bbb8}" ma:internalName="TaxCatchAll" ma:showField="CatchAllData" ma:web="2fba64d4-6e86-4e5c-818a-c6e4c1539c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Whatisthislist xmlns="651948f7-c3e8-4b87-9082-1549fa6dc5e5" xsi:nil="true"/>
    <howtouse xmlns="651948f7-c3e8-4b87-9082-1549fa6dc5e5" xsi:nil="true"/>
    <TaxCatchAll xmlns="2fba64d4-6e86-4e5c-818a-c6e4c1539c18" xsi:nil="true"/>
    <lcf76f155ced4ddcb4097134ff3c332f xmlns="651948f7-c3e8-4b87-9082-1549fa6dc5e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EBCDE5-D4C0-43C8-83CB-FD8692BACF5B}">
  <ds:schemaRefs>
    <ds:schemaRef ds:uri="2fba64d4-6e86-4e5c-818a-c6e4c1539c18"/>
    <ds:schemaRef ds:uri="651948f7-c3e8-4b87-9082-1549fa6dc5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4118FB-EB9A-4533-A13F-050EA9AAA3BF}">
  <ds:schemaRefs>
    <ds:schemaRef ds:uri="http://schemas.microsoft.com/sharepoint/v3/contenttype/forms"/>
  </ds:schemaRefs>
</ds:datastoreItem>
</file>

<file path=customXml/itemProps3.xml><?xml version="1.0" encoding="utf-8"?>
<ds:datastoreItem xmlns:ds="http://schemas.openxmlformats.org/officeDocument/2006/customXml" ds:itemID="{F52758A1-8900-4863-BF28-66841C565041}">
  <ds:schemaRefs>
    <ds:schemaRef ds:uri="http://purl.org/dc/terms/"/>
    <ds:schemaRef ds:uri="http://schemas.microsoft.com/office/2006/documentManagement/types"/>
    <ds:schemaRef ds:uri="http://schemas.openxmlformats.org/package/2006/metadata/core-properties"/>
    <ds:schemaRef ds:uri="http://purl.org/dc/elements/1.1/"/>
    <ds:schemaRef ds:uri="651948f7-c3e8-4b87-9082-1549fa6dc5e5"/>
    <ds:schemaRef ds:uri="http://schemas.microsoft.com/office/2006/metadata/properties"/>
    <ds:schemaRef ds:uri="http://schemas.microsoft.com/office/infopath/2007/PartnerControls"/>
    <ds:schemaRef ds:uri="2fba64d4-6e86-4e5c-818a-c6e4c1539c1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Logix Power Point Template - Final</Template>
  <TotalTime>4474</TotalTime>
  <Words>2593</Words>
  <Application>Microsoft Office PowerPoint</Application>
  <PresentationFormat>Custom</PresentationFormat>
  <Paragraphs>444</Paragraphs>
  <Slides>40</Slides>
  <Notes>21</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40</vt:i4>
      </vt:variant>
    </vt:vector>
  </HeadingPairs>
  <TitlesOfParts>
    <vt:vector size="61" baseType="lpstr">
      <vt:lpstr>Agency FB</vt:lpstr>
      <vt:lpstr>Aperto</vt:lpstr>
      <vt:lpstr>Arial</vt:lpstr>
      <vt:lpstr>Arial Black</vt:lpstr>
      <vt:lpstr>Calibri</vt:lpstr>
      <vt:lpstr>Century Gothic</vt:lpstr>
      <vt:lpstr>Georgia Bold Italic</vt:lpstr>
      <vt:lpstr>Lucida Grande</vt:lpstr>
      <vt:lpstr>Menlo Bold</vt:lpstr>
      <vt:lpstr>Palatino</vt:lpstr>
      <vt:lpstr>Palatino Linotype</vt:lpstr>
      <vt:lpstr>Wingdings</vt:lpstr>
      <vt:lpstr>1_TITLE SLIDE</vt:lpstr>
      <vt:lpstr>2_TITLE SLIDE</vt:lpstr>
      <vt:lpstr>3_TITLE SLIDE</vt:lpstr>
      <vt:lpstr>1_PAGE SEPARATOR</vt:lpstr>
      <vt:lpstr>3_PAGE SEPARATOR</vt:lpstr>
      <vt:lpstr>4_PAGE SEPARATOR</vt:lpstr>
      <vt:lpstr>1_Logix Power Point Template - Final</vt:lpstr>
      <vt:lpstr>3_Logix Power Point Template - Final</vt:lpstr>
      <vt:lpstr>2_Logix Power Point Template - Final</vt:lpstr>
      <vt:lpstr>PowerPoint Presentation</vt:lpstr>
      <vt:lpstr>RBRVS Equation</vt:lpstr>
      <vt:lpstr>2023 ED RVU Components and RUC Increases  </vt:lpstr>
      <vt:lpstr>2023 RVU Component Detail- Small Increases</vt:lpstr>
      <vt:lpstr>2023 RVU Increases with Each E/M Level </vt:lpstr>
      <vt:lpstr>PowerPoint Presentation</vt:lpstr>
      <vt:lpstr>Medicare Conversion Factor Big Picture </vt:lpstr>
      <vt:lpstr>2023 Conversion Factor Challenges</vt:lpstr>
      <vt:lpstr>The Medicare Conversion Factor: Adjusted Annually </vt:lpstr>
      <vt:lpstr>Conversion Factor: Not Keeping Up</vt:lpstr>
      <vt:lpstr>Final 2023 Medicare Payment per RVU</vt:lpstr>
      <vt:lpstr>2023 CMS National Fee Schedule</vt:lpstr>
      <vt:lpstr>PowerPoint Presentation</vt:lpstr>
      <vt:lpstr>2023 CPT: Obs Requires Two Patient Encounters</vt:lpstr>
      <vt:lpstr>2022 CPT Long Standing Bundling Language </vt:lpstr>
      <vt:lpstr>RVU Values 2023: Observation Services</vt:lpstr>
      <vt:lpstr>Advocacy From Multiple Sources</vt:lpstr>
      <vt:lpstr>2023 Observation CPT Extremely Significant Change</vt:lpstr>
      <vt:lpstr>CMS: ED and Obs Bundling Continues</vt:lpstr>
      <vt:lpstr>Same Day Observation CPT Codes Continue </vt:lpstr>
      <vt:lpstr>2023 Same Day Admit and Discharge Combine Inpatient and Observation</vt:lpstr>
      <vt:lpstr>Observation Initial Day CPT Codes Big Changes</vt:lpstr>
      <vt:lpstr>2023 Initial Day Obs Service Now Combined  With Inpatient</vt:lpstr>
      <vt:lpstr>Observation Discharge Code Big Changes</vt:lpstr>
      <vt:lpstr>2023 Obs Discharge Service:  Now Combined  with Inpatient and Time Based</vt:lpstr>
      <vt:lpstr>Obs 2022 vs 2023 Code Structure</vt:lpstr>
      <vt:lpstr>2023 CPT Coding Scenarios Observation Services</vt:lpstr>
      <vt:lpstr>RVU Values 2023 Same Day Observation Services</vt:lpstr>
      <vt:lpstr>RVU Values 2023 Multi Day Observation Services</vt:lpstr>
      <vt:lpstr>Obs Vignette Potential Examples with RVUs</vt:lpstr>
      <vt:lpstr>ED Telehealth Regulatory Update</vt:lpstr>
      <vt:lpstr>Shared Visit Performance Requirement </vt:lpstr>
      <vt:lpstr>2023 Shared Services: A Victory!</vt:lpstr>
      <vt:lpstr>Good News: E/M Shared Visits Expanding-                  Include Critical Care</vt:lpstr>
      <vt:lpstr>Good News: Critical Care Policies </vt:lpstr>
      <vt:lpstr>2023 A Huge Year for Coding and Reimbursement </vt:lpstr>
      <vt:lpstr>PowerPoint Presentation</vt:lpstr>
      <vt:lpstr>PowerPoint Presentation</vt:lpstr>
      <vt:lpstr>Subsequent or “Middle Day” Obs Codes  99224-99226 Deleted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 Granovsky</dc:creator>
  <cp:lastModifiedBy>Michael Granovsky</cp:lastModifiedBy>
  <cp:revision>129</cp:revision>
  <cp:lastPrinted>2020-12-06T21:43:33Z</cp:lastPrinted>
  <dcterms:created xsi:type="dcterms:W3CDTF">2011-04-24T17:31:38Z</dcterms:created>
  <dcterms:modified xsi:type="dcterms:W3CDTF">2023-03-11T19:50:04Z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0x0101003AC8EFD27708E74C9014FE834B7DF726</vt:lpwstr>
  </property>
  <property fmtid="{D5CDD505-2E9C-101B-9397-08002B2CF9AE}" pid="3" name="MediaServiceImageTags">
    <vt:lpwstr/>
  </property>
</Properties>
</file>